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82" r:id="rId2"/>
    <p:sldId id="344" r:id="rId3"/>
    <p:sldId id="346" r:id="rId4"/>
    <p:sldId id="338" r:id="rId5"/>
    <p:sldId id="288" r:id="rId6"/>
    <p:sldId id="339" r:id="rId7"/>
    <p:sldId id="292" r:id="rId8"/>
    <p:sldId id="296" r:id="rId9"/>
    <p:sldId id="298" r:id="rId10"/>
    <p:sldId id="350" r:id="rId11"/>
    <p:sldId id="302" r:id="rId12"/>
    <p:sldId id="295" r:id="rId13"/>
    <p:sldId id="340" r:id="rId14"/>
    <p:sldId id="309" r:id="rId15"/>
    <p:sldId id="310" r:id="rId16"/>
    <p:sldId id="313" r:id="rId17"/>
    <p:sldId id="314" r:id="rId18"/>
    <p:sldId id="317" r:id="rId19"/>
    <p:sldId id="347" r:id="rId20"/>
    <p:sldId id="294" r:id="rId21"/>
    <p:sldId id="328" r:id="rId22"/>
    <p:sldId id="329" r:id="rId23"/>
    <p:sldId id="348" r:id="rId24"/>
    <p:sldId id="311" r:id="rId25"/>
    <p:sldId id="349" r:id="rId26"/>
    <p:sldId id="341" r:id="rId27"/>
    <p:sldId id="289" r:id="rId28"/>
    <p:sldId id="342" r:id="rId29"/>
    <p:sldId id="343" r:id="rId30"/>
    <p:sldId id="333" r:id="rId31"/>
    <p:sldId id="334" r:id="rId32"/>
    <p:sldId id="335" r:id="rId33"/>
    <p:sldId id="336" r:id="rId34"/>
    <p:sldId id="337" r:id="rId3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59" d="100"/>
          <a:sy n="59" d="100"/>
        </p:scale>
        <p:origin x="24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1430" tIns="45715" rIns="91430" bIns="45715" rtlCol="0"/>
          <a:lstStyle>
            <a:lvl1pPr algn="r">
              <a:defRPr sz="1200"/>
            </a:lvl1pPr>
          </a:lstStyle>
          <a:p>
            <a:fld id="{140D3497-B044-3D45-A76E-E37B6A053D96}" type="datetimeFigureOut">
              <a:rPr lang="en-US" smtClean="0"/>
              <a:pPr/>
              <a:t>5/21/2018</a:t>
            </a:fld>
            <a:endParaRPr lang="en-US"/>
          </a:p>
        </p:txBody>
      </p:sp>
      <p:sp>
        <p:nvSpPr>
          <p:cNvPr id="4" name="Footer Placeholder 3"/>
          <p:cNvSpPr>
            <a:spLocks noGrp="1"/>
          </p:cNvSpPr>
          <p:nvPr>
            <p:ph type="ftr" sz="quarter" idx="2"/>
          </p:nvPr>
        </p:nvSpPr>
        <p:spPr>
          <a:xfrm>
            <a:off x="1" y="8772669"/>
            <a:ext cx="3011699" cy="461804"/>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1430" tIns="45715" rIns="91430" bIns="45715" rtlCol="0" anchor="b"/>
          <a:lstStyle>
            <a:lvl1pPr algn="r">
              <a:defRPr sz="1200"/>
            </a:lvl1pPr>
          </a:lstStyle>
          <a:p>
            <a:fld id="{4E33ED5C-B6B3-744B-8D69-D5C97B7797E3}" type="slidenum">
              <a:rPr lang="en-US" smtClean="0"/>
              <a:pPr/>
              <a:t>‹#›</a:t>
            </a:fld>
            <a:endParaRPr lang="en-US"/>
          </a:p>
        </p:txBody>
      </p:sp>
    </p:spTree>
    <p:extLst>
      <p:ext uri="{BB962C8B-B14F-4D97-AF65-F5344CB8AC3E}">
        <p14:creationId xmlns:p14="http://schemas.microsoft.com/office/powerpoint/2010/main" val="3816168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1430" tIns="45715" rIns="91430" bIns="45715" rtlCol="0"/>
          <a:lstStyle>
            <a:lvl1pPr algn="r">
              <a:defRPr sz="1200"/>
            </a:lvl1pPr>
          </a:lstStyle>
          <a:p>
            <a:fld id="{E0DF088B-B89C-FF48-AC2D-69152CF60AE9}" type="datetimeFigureOut">
              <a:rPr lang="en-US" smtClean="0"/>
              <a:pPr/>
              <a:t>5/21/2018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1804"/>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1430" tIns="45715" rIns="91430" bIns="45715" rtlCol="0" anchor="b"/>
          <a:lstStyle>
            <a:lvl1pPr algn="r">
              <a:defRPr sz="1200"/>
            </a:lvl1pPr>
          </a:lstStyle>
          <a:p>
            <a:fld id="{F0EEB79D-4C5B-084F-98C8-C24C85087C85}" type="slidenum">
              <a:rPr lang="en-US" smtClean="0"/>
              <a:pPr/>
              <a:t>‹#›</a:t>
            </a:fld>
            <a:endParaRPr lang="en-US"/>
          </a:p>
        </p:txBody>
      </p:sp>
    </p:spTree>
    <p:extLst>
      <p:ext uri="{BB962C8B-B14F-4D97-AF65-F5344CB8AC3E}">
        <p14:creationId xmlns:p14="http://schemas.microsoft.com/office/powerpoint/2010/main" val="17081349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BTW, did you see that the airline attendant on the Southwest Airlines flight where the blade flew</a:t>
            </a:r>
            <a:r>
              <a:rPr lang="en-US" baseline="0" dirty="0"/>
              <a:t> off—said that NO ONE was using their air mask properly.  There was even a photo of a lot of passengers with the cup over only their mouths, not their noses.  (Could be a metaphor that we all have some self-care challenges to overcome!)</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2</a:t>
            </a:fld>
            <a:endParaRPr lang="en-US"/>
          </a:p>
        </p:txBody>
      </p:sp>
    </p:spTree>
    <p:extLst>
      <p:ext uri="{BB962C8B-B14F-4D97-AF65-F5344CB8AC3E}">
        <p14:creationId xmlns:p14="http://schemas.microsoft.com/office/powerpoint/2010/main" val="65745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has an orphan ‘to’ at the end.</a:t>
            </a:r>
          </a:p>
          <a:p>
            <a:r>
              <a:rPr lang="en-US" dirty="0"/>
              <a:t>You may want to use the “4 </a:t>
            </a:r>
            <a:r>
              <a:rPr lang="en-US" dirty="0" err="1"/>
              <a:t>Rs</a:t>
            </a:r>
            <a:r>
              <a:rPr lang="en-US" dirty="0"/>
              <a:t>” that SAMHSA described in</a:t>
            </a:r>
            <a:r>
              <a:rPr lang="en-US" baseline="0" dirty="0"/>
              <a:t> their guidance:</a:t>
            </a:r>
          </a:p>
          <a:p>
            <a:r>
              <a:rPr lang="en-US" baseline="0" dirty="0"/>
              <a:t>-Realize that trauma is common in the general population</a:t>
            </a:r>
          </a:p>
          <a:p>
            <a:r>
              <a:rPr lang="en-US" baseline="0" dirty="0"/>
              <a:t>-Recognize the extent of traumatic history in our service population</a:t>
            </a:r>
          </a:p>
          <a:p>
            <a:r>
              <a:rPr lang="en-US" baseline="0" dirty="0"/>
              <a:t>-Respond as appropriate to the dynamics and needs of trauma survivors in the specific service population</a:t>
            </a:r>
          </a:p>
          <a:p>
            <a:r>
              <a:rPr lang="en-US" baseline="0" dirty="0"/>
              <a:t>-Resist Re-traumatizing people:  (As you say, First do no harm!)  make service environments as pleasant and non stressful as feasible, engage people rather than telling them what to do, promise only what you know you can deliver, practice emotional self-management, etc.</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22</a:t>
            </a:fld>
            <a:endParaRPr lang="en-US"/>
          </a:p>
        </p:txBody>
      </p:sp>
    </p:spTree>
    <p:extLst>
      <p:ext uri="{BB962C8B-B14F-4D97-AF65-F5344CB8AC3E}">
        <p14:creationId xmlns:p14="http://schemas.microsoft.com/office/powerpoint/2010/main" val="347176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EB79D-4C5B-084F-98C8-C24C85087C85}" type="slidenum">
              <a:rPr lang="en-US" smtClean="0"/>
              <a:pPr/>
              <a:t>25</a:t>
            </a:fld>
            <a:endParaRPr lang="en-US"/>
          </a:p>
        </p:txBody>
      </p:sp>
    </p:spTree>
    <p:extLst>
      <p:ext uri="{BB962C8B-B14F-4D97-AF65-F5344CB8AC3E}">
        <p14:creationId xmlns:p14="http://schemas.microsoft.com/office/powerpoint/2010/main" val="51028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TIC we say “Assume the person has had traumatic experience—the data suggests most</a:t>
            </a:r>
            <a:r>
              <a:rPr lang="en-US" baseline="0" dirty="0"/>
              <a:t> of us have had at least one!  Plus, it doesn’t hurt to apply the principles of TIC—it can only help, even if they have not had trauma.</a:t>
            </a:r>
          </a:p>
          <a:p>
            <a:endParaRPr lang="en-US" baseline="0" dirty="0"/>
          </a:p>
          <a:p>
            <a:r>
              <a:rPr lang="en-US" baseline="0" dirty="0"/>
              <a:t>--I heard Renee’ Beamon say the other day: “Remember, this may be the worst day/week/month of that person’s life—act accordingly. </a:t>
            </a:r>
          </a:p>
          <a:p>
            <a:r>
              <a:rPr lang="en-US" baseline="0" dirty="0"/>
              <a:t>--Be trustworthy:  “say what you mean  and mean what you say.”—follow through on promises--</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29</a:t>
            </a:fld>
            <a:endParaRPr lang="en-US"/>
          </a:p>
        </p:txBody>
      </p:sp>
    </p:spTree>
    <p:extLst>
      <p:ext uri="{BB962C8B-B14F-4D97-AF65-F5344CB8AC3E}">
        <p14:creationId xmlns:p14="http://schemas.microsoft.com/office/powerpoint/2010/main" val="46247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Verdana" panose="020B0604030504040204" pitchFamily="34" charset="0"/>
                <a:ea typeface="Verdana" panose="020B0604030504040204" pitchFamily="34" charset="0"/>
                <a:cs typeface="Verdana" panose="020B0604030504040204" pitchFamily="34" charset="0"/>
              </a:rPr>
              <a:t>Physical Abuse       </a:t>
            </a:r>
          </a:p>
          <a:p>
            <a:r>
              <a:rPr lang="en-US" sz="1200" dirty="0">
                <a:latin typeface="Verdana" panose="020B0604030504040204" pitchFamily="34" charset="0"/>
                <a:ea typeface="Verdana" panose="020B0604030504040204" pitchFamily="34" charset="0"/>
                <a:cs typeface="Verdana" panose="020B0604030504040204" pitchFamily="34" charset="0"/>
              </a:rPr>
              <a:t>Living in a house with a person with mental illness and/or addiction</a:t>
            </a:r>
          </a:p>
          <a:p>
            <a:r>
              <a:rPr lang="en-US" sz="1200" dirty="0">
                <a:latin typeface="Verdana" panose="020B0604030504040204" pitchFamily="34" charset="0"/>
                <a:ea typeface="Verdana" panose="020B0604030504040204" pitchFamily="34" charset="0"/>
                <a:cs typeface="Verdana" panose="020B0604030504040204" pitchFamily="34" charset="0"/>
              </a:rPr>
              <a:t>Loss of Relationships</a:t>
            </a:r>
          </a:p>
          <a:p>
            <a:r>
              <a:rPr lang="en-US" sz="1200" dirty="0">
                <a:latin typeface="Verdana" panose="020B0604030504040204" pitchFamily="34" charset="0"/>
                <a:ea typeface="Verdana" panose="020B0604030504040204" pitchFamily="34" charset="0"/>
                <a:cs typeface="Verdana" panose="020B0604030504040204" pitchFamily="34" charset="0"/>
              </a:rPr>
              <a:t>Divorce</a:t>
            </a:r>
          </a:p>
          <a:p>
            <a:r>
              <a:rPr lang="en-US" sz="1200" dirty="0">
                <a:latin typeface="Verdana" panose="020B0604030504040204" pitchFamily="34" charset="0"/>
                <a:ea typeface="Verdana" panose="020B0604030504040204" pitchFamily="34" charset="0"/>
                <a:cs typeface="Verdana" panose="020B0604030504040204" pitchFamily="34" charset="0"/>
              </a:rPr>
              <a:t>Foster Care</a:t>
            </a:r>
          </a:p>
          <a:p>
            <a:r>
              <a:rPr lang="en-US" sz="1200" dirty="0">
                <a:latin typeface="Verdana" panose="020B0604030504040204" pitchFamily="34" charset="0"/>
                <a:ea typeface="Verdana" panose="020B0604030504040204" pitchFamily="34" charset="0"/>
                <a:cs typeface="Verdana" panose="020B0604030504040204" pitchFamily="34" charset="0"/>
              </a:rPr>
              <a:t>Sexual Abuse</a:t>
            </a:r>
          </a:p>
          <a:p>
            <a:r>
              <a:rPr lang="en-US" sz="1200" dirty="0">
                <a:latin typeface="Verdana" panose="020B0604030504040204" pitchFamily="34" charset="0"/>
                <a:ea typeface="Verdana" panose="020B0604030504040204" pitchFamily="34" charset="0"/>
                <a:cs typeface="Verdana" panose="020B0604030504040204" pitchFamily="34" charset="0"/>
              </a:rPr>
              <a:t>Neglect</a:t>
            </a:r>
          </a:p>
          <a:p>
            <a:r>
              <a:rPr lang="en-US" sz="1200" dirty="0">
                <a:latin typeface="Verdana" panose="020B0604030504040204" pitchFamily="34" charset="0"/>
                <a:ea typeface="Verdana" panose="020B0604030504040204" pitchFamily="34" charset="0"/>
                <a:cs typeface="Verdana" panose="020B0604030504040204" pitchFamily="34" charset="0"/>
              </a:rPr>
              <a:t>Domestic Violence</a:t>
            </a:r>
          </a:p>
          <a:p>
            <a:r>
              <a:rPr lang="en-US" sz="1200" dirty="0">
                <a:latin typeface="Verdana" panose="020B0604030504040204" pitchFamily="34" charset="0"/>
                <a:ea typeface="Verdana" panose="020B0604030504040204" pitchFamily="34" charset="0"/>
                <a:cs typeface="Verdana" panose="020B0604030504040204" pitchFamily="34" charset="0"/>
              </a:rPr>
              <a:t>Moves</a:t>
            </a:r>
          </a:p>
          <a:p>
            <a:r>
              <a:rPr lang="en-US" sz="1200" dirty="0">
                <a:latin typeface="Verdana" panose="020B0604030504040204" pitchFamily="34" charset="0"/>
                <a:ea typeface="Verdana" panose="020B0604030504040204" pitchFamily="34" charset="0"/>
                <a:cs typeface="Verdana" panose="020B0604030504040204" pitchFamily="34" charset="0"/>
              </a:rPr>
              <a:t>Death of a Loved One</a:t>
            </a:r>
          </a:p>
          <a:p>
            <a:r>
              <a:rPr lang="en-US" sz="1200" dirty="0">
                <a:latin typeface="Verdana" panose="020B0604030504040204" pitchFamily="34" charset="0"/>
                <a:ea typeface="Verdana" panose="020B0604030504040204" pitchFamily="34" charset="0"/>
                <a:cs typeface="Verdana" panose="020B0604030504040204" pitchFamily="34" charset="0"/>
              </a:rPr>
              <a:t>Natural Disasters</a:t>
            </a:r>
          </a:p>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6</a:t>
            </a:fld>
            <a:endParaRPr lang="en-US"/>
          </a:p>
        </p:txBody>
      </p:sp>
    </p:spTree>
    <p:extLst>
      <p:ext uri="{BB962C8B-B14F-4D97-AF65-F5344CB8AC3E}">
        <p14:creationId xmlns:p14="http://schemas.microsoft.com/office/powerpoint/2010/main" val="324600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bullet and elsewhere (slide #17, ‘youth”—could be adults too) the content references children</a:t>
            </a:r>
            <a:r>
              <a:rPr lang="en-US" baseline="0" dirty="0"/>
              <a:t> or youth, which of course is the focus of the ACE Study.  But your presentation doesn’t need to be restricted to kids, and you may want to point out that the phenomenon is equally relevant to adults who have traumatic experiences.</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7</a:t>
            </a:fld>
            <a:endParaRPr lang="en-US"/>
          </a:p>
        </p:txBody>
      </p:sp>
    </p:spTree>
    <p:extLst>
      <p:ext uri="{BB962C8B-B14F-4D97-AF65-F5344CB8AC3E}">
        <p14:creationId xmlns:p14="http://schemas.microsoft.com/office/powerpoint/2010/main" val="272022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have a few slides on stress—you might want to start out clarifying that there are three general categories of stress:  </a:t>
            </a:r>
          </a:p>
          <a:p>
            <a:r>
              <a:rPr lang="en-US" baseline="0" dirty="0"/>
              <a:t>--positive (getting married, starting a new job, moving into a new house)</a:t>
            </a:r>
          </a:p>
          <a:p>
            <a:r>
              <a:rPr lang="en-US" baseline="0" dirty="0"/>
              <a:t>--tolerable:  normal stressors that are challenging but manageable (balancing home and work, managing a tough assignment, resolving a relationship dispute, etc.)</a:t>
            </a:r>
          </a:p>
          <a:p>
            <a:r>
              <a:rPr lang="en-US" baseline="0" dirty="0"/>
              <a:t>--toxic:  as you have defined it above—</a:t>
            </a:r>
          </a:p>
          <a:p>
            <a:endParaRPr lang="en-US" baseline="0" dirty="0"/>
          </a:p>
          <a:p>
            <a:r>
              <a:rPr lang="en-US" baseline="0" dirty="0"/>
              <a:t>I’ve also heard of compassion fatigue—it may be the same thing as compassion stress, but I like the term because it is relevant to our works, all of whom we encourage to be compassionate despite often being overworked and undercompensated!</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8</a:t>
            </a:fld>
            <a:endParaRPr lang="en-US"/>
          </a:p>
        </p:txBody>
      </p:sp>
    </p:spTree>
    <p:extLst>
      <p:ext uri="{BB962C8B-B14F-4D97-AF65-F5344CB8AC3E}">
        <p14:creationId xmlns:p14="http://schemas.microsoft.com/office/powerpoint/2010/main" val="141137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Three general categories of stress:  </a:t>
            </a:r>
          </a:p>
          <a:p>
            <a:r>
              <a:rPr lang="en-US" baseline="0" dirty="0"/>
              <a:t>--positive (getting married, starting a new job, moving into a new house)</a:t>
            </a:r>
          </a:p>
          <a:p>
            <a:r>
              <a:rPr lang="en-US" baseline="0" dirty="0"/>
              <a:t>--tolerable:  normal stressors that are challenging but manageable (balancing home and work, managing a tough assignment, resolving a relationship dispute, etc.)</a:t>
            </a:r>
          </a:p>
          <a:p>
            <a:r>
              <a:rPr lang="en-US" baseline="0" dirty="0"/>
              <a:t>--toxic:  as you have defined it above—</a:t>
            </a:r>
          </a:p>
          <a:p>
            <a:endParaRPr lang="en-US" baseline="0" dirty="0"/>
          </a:p>
          <a:p>
            <a:r>
              <a:rPr lang="en-US" baseline="0" dirty="0"/>
              <a:t>I’ve also heard of compassion fatigue—it may be the same thing as compassion stress, but I like the term because it is relevant to our works, all of whom we encourage to be compassionate despite often being overworked and undercompensated!</a:t>
            </a:r>
            <a:endParaRPr lang="en-US" dirty="0"/>
          </a:p>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14</a:t>
            </a:fld>
            <a:endParaRPr lang="en-US"/>
          </a:p>
        </p:txBody>
      </p:sp>
    </p:spTree>
    <p:extLst>
      <p:ext uri="{BB962C8B-B14F-4D97-AF65-F5344CB8AC3E}">
        <p14:creationId xmlns:p14="http://schemas.microsoft.com/office/powerpoint/2010/main" val="289934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emphasize that the</a:t>
            </a:r>
            <a:r>
              <a:rPr lang="en-US" baseline="0" dirty="0"/>
              <a:t> stress response is adaptive—it is what allowed our ancestors to survive and it is what allows us to survive/thrive.  Without a normal stress response, for example, we wouldn’t be alarmed at the truck coming down the road at us!  </a:t>
            </a:r>
          </a:p>
          <a:p>
            <a:r>
              <a:rPr lang="en-US" baseline="0" dirty="0"/>
              <a:t>Most of the time we use toxic stress and traumatic stress interchangeably, the main difference being that toxic stress may be caused by factors other than trauma (working too hard without satisfaction or praise, working for a difficult supervisor, living next to a terrible neighbor), whereas traumatic stress is, of course, related to traumatic experiences.</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15</a:t>
            </a:fld>
            <a:endParaRPr lang="en-US"/>
          </a:p>
        </p:txBody>
      </p:sp>
    </p:spTree>
    <p:extLst>
      <p:ext uri="{BB962C8B-B14F-4D97-AF65-F5344CB8AC3E}">
        <p14:creationId xmlns:p14="http://schemas.microsoft.com/office/powerpoint/2010/main" val="120293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Ironically, the reactions may also be too subdued—think of someone</a:t>
            </a:r>
            <a:r>
              <a:rPr lang="en-US" baseline="0" dirty="0"/>
              <a:t> so traumatized they are functionally paralyzed, frozen—overwhelmed by a current traumatic situation and/or beaten down over time by the load of cumulative trauma.  (People pay more attention to the former—the squeaky wheel phenomenon.)</a:t>
            </a:r>
          </a:p>
          <a:p>
            <a:endParaRPr lang="en-US" baseline="0" dirty="0"/>
          </a:p>
          <a:p>
            <a:r>
              <a:rPr lang="en-US" baseline="0" dirty="0"/>
              <a:t>For your workers, some of the most relevant effects of trauma are the least dramatic, but often the most frustrating:  memory and learning problems, emotional self-regulation and interpersonal relationship issues, especially with regard to TRUST.  Remember that safety is the number one challenge for traumatized people, and often that means people are no longer seen as safe, or trustworthy.  In this context, they may be testing your workers to see if they ‘say what they mean and mean what they say—” no empty promises, plenty of follow through.</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16</a:t>
            </a:fld>
            <a:endParaRPr lang="en-US"/>
          </a:p>
        </p:txBody>
      </p:sp>
    </p:spTree>
    <p:extLst>
      <p:ext uri="{BB962C8B-B14F-4D97-AF65-F5344CB8AC3E}">
        <p14:creationId xmlns:p14="http://schemas.microsoft.com/office/powerpoint/2010/main" val="340654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triggers are also things that may happen in this work context and that workers should be alert to:  face or other characteristics remind them of their abuser, smell or sound in the environment similar to a noxious experience, the location or topic being discussed is a reminder.  The goal is for the worker to a) not take it personally and b) if it is extreme or frequent, ask the client</a:t>
            </a:r>
            <a:r>
              <a:rPr lang="en-US" baseline="0" dirty="0"/>
              <a:t> if there is something that reminds them of a bad experience.  (They may or may not be able to recall it, but just having that conversation is a way to build trust.)</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18</a:t>
            </a:fld>
            <a:endParaRPr lang="en-US"/>
          </a:p>
        </p:txBody>
      </p:sp>
    </p:spTree>
    <p:extLst>
      <p:ext uri="{BB962C8B-B14F-4D97-AF65-F5344CB8AC3E}">
        <p14:creationId xmlns:p14="http://schemas.microsoft.com/office/powerpoint/2010/main" val="63100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interesting—you</a:t>
            </a:r>
            <a:r>
              <a:rPr lang="en-US" baseline="0" dirty="0"/>
              <a:t> are pointing out the interplay between our internal states and the organizations in which we work or where we are served.  Great point.  Maybe use the idea to point out that try as we might, we can’t always change the organizations, but we can always choose to change ourselves—how we react, how we respond to our clients.</a:t>
            </a:r>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21</a:t>
            </a:fld>
            <a:endParaRPr lang="en-US"/>
          </a:p>
        </p:txBody>
      </p:sp>
    </p:spTree>
    <p:extLst>
      <p:ext uri="{BB962C8B-B14F-4D97-AF65-F5344CB8AC3E}">
        <p14:creationId xmlns:p14="http://schemas.microsoft.com/office/powerpoint/2010/main" val="3243953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7"/>
            <a:ext cx="9144000" cy="1647955"/>
          </a:xfrm>
        </p:spPr>
        <p:txBody>
          <a:bodyPr anchor="b"/>
          <a:lstStyle/>
          <a:p>
            <a:r>
              <a:rPr lang="en-US" dirty="0"/>
              <a:t>Click to edit Master title style</a:t>
            </a:r>
          </a:p>
        </p:txBody>
      </p:sp>
      <p:sp>
        <p:nvSpPr>
          <p:cNvPr id="3" name="Subtitle 2"/>
          <p:cNvSpPr>
            <a:spLocks noGrp="1"/>
          </p:cNvSpPr>
          <p:nvPr>
            <p:ph type="subTitle" idx="1"/>
          </p:nvPr>
        </p:nvSpPr>
        <p:spPr>
          <a:xfrm>
            <a:off x="0" y="3869083"/>
            <a:ext cx="9144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a:off x="0" y="0"/>
            <a:ext cx="9144000" cy="534832"/>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8448" y="5924871"/>
            <a:ext cx="2608191" cy="866840"/>
          </a:xfrm>
          <a:prstGeom prst="rect">
            <a:avLst/>
          </a:prstGeom>
        </p:spPr>
      </p:pic>
      <p:grpSp>
        <p:nvGrpSpPr>
          <p:cNvPr id="13" name="Group 12"/>
          <p:cNvGrpSpPr/>
          <p:nvPr userDrawn="1"/>
        </p:nvGrpSpPr>
        <p:grpSpPr>
          <a:xfrm>
            <a:off x="0" y="5280235"/>
            <a:ext cx="9144000" cy="534832"/>
            <a:chOff x="0" y="5981700"/>
            <a:chExt cx="9144000" cy="72739"/>
          </a:xfrm>
        </p:grpSpPr>
        <p:sp>
          <p:nvSpPr>
            <p:cNvPr id="14" name="Rectangle 13"/>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early1.jpg"/>
          <p:cNvPicPr>
            <a:picLocks noChangeAspect="1"/>
          </p:cNvPicPr>
          <p:nvPr userDrawn="1"/>
        </p:nvPicPr>
        <p:blipFill>
          <a:blip r:embed="rId3"/>
          <a:srcRect l="5959" t="11585" b="5626"/>
          <a:stretch>
            <a:fillRect/>
          </a:stretch>
        </p:blipFill>
        <p:spPr>
          <a:xfrm>
            <a:off x="0" y="534833"/>
            <a:ext cx="2280309" cy="1686293"/>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76735" y="534832"/>
            <a:ext cx="2288089" cy="1686295"/>
          </a:xfrm>
          <a:prstGeom prst="rect">
            <a:avLst/>
          </a:prstGeom>
        </p:spPr>
      </p:pic>
      <p:pic>
        <p:nvPicPr>
          <p:cNvPr id="20" name="Picture 19" descr="2013.3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51807" y="534832"/>
            <a:ext cx="2296426" cy="1686295"/>
          </a:xfrm>
          <a:prstGeom prst="rect">
            <a:avLst/>
          </a:prstGeom>
        </p:spPr>
      </p:pic>
      <p:pic>
        <p:nvPicPr>
          <p:cNvPr id="21" name="Picture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80309" y="534833"/>
            <a:ext cx="2296426" cy="1686293"/>
          </a:xfrm>
          <a:prstGeom prst="rect">
            <a:avLst/>
          </a:prstGeom>
        </p:spPr>
      </p:pic>
    </p:spTree>
    <p:extLst>
      <p:ext uri="{BB962C8B-B14F-4D97-AF65-F5344CB8AC3E}">
        <p14:creationId xmlns:p14="http://schemas.microsoft.com/office/powerpoint/2010/main" val="306785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29460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 y="1762016"/>
            <a:ext cx="9143639" cy="2096269"/>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360" y="306643"/>
            <a:ext cx="914363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2" name="Group 11"/>
          <p:cNvGrpSpPr/>
          <p:nvPr userDrawn="1"/>
        </p:nvGrpSpPr>
        <p:grpSpPr>
          <a:xfrm>
            <a:off x="0" y="5544579"/>
            <a:ext cx="9144000" cy="358602"/>
            <a:chOff x="0" y="5981700"/>
            <a:chExt cx="9144000" cy="72739"/>
          </a:xfrm>
        </p:grpSpPr>
        <p:sp>
          <p:nvSpPr>
            <p:cNvPr id="13" name="Rectangle 12"/>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ddo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1108" y="6132728"/>
            <a:ext cx="1861783" cy="618769"/>
          </a:xfrm>
          <a:prstGeom prst="rect">
            <a:avLst/>
          </a:prstGeom>
        </p:spPr>
      </p:pic>
      <p:grpSp>
        <p:nvGrpSpPr>
          <p:cNvPr id="18" name="Group 17"/>
          <p:cNvGrpSpPr/>
          <p:nvPr userDrawn="1"/>
        </p:nvGrpSpPr>
        <p:grpSpPr>
          <a:xfrm>
            <a:off x="0" y="0"/>
            <a:ext cx="9144000" cy="358602"/>
            <a:chOff x="0" y="5981700"/>
            <a:chExt cx="9144000" cy="72739"/>
          </a:xfrm>
        </p:grpSpPr>
        <p:sp>
          <p:nvSpPr>
            <p:cNvPr id="19" name="Rectangle 18"/>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0" y="3858284"/>
            <a:ext cx="2279949" cy="1686295"/>
          </a:xfrm>
          <a:prstGeom prst="rect">
            <a:avLst/>
          </a:prstGeom>
        </p:spPr>
      </p:pic>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62735" y="3858284"/>
            <a:ext cx="2281265" cy="1697703"/>
          </a:xfrm>
          <a:prstGeom prst="rect">
            <a:avLst/>
          </a:prstGeom>
        </p:spPr>
      </p:pic>
      <p:pic>
        <p:nvPicPr>
          <p:cNvPr id="25" name="Picture 2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76736" y="3858285"/>
            <a:ext cx="2285999" cy="1686293"/>
          </a:xfrm>
          <a:prstGeom prst="rect">
            <a:avLst/>
          </a:prstGeom>
        </p:spPr>
      </p:pic>
      <p:pic>
        <p:nvPicPr>
          <p:cNvPr id="26" name="Picture 2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80309" y="3858285"/>
            <a:ext cx="2296426" cy="1686294"/>
          </a:xfrm>
          <a:prstGeom prst="rect">
            <a:avLst/>
          </a:prstGeom>
        </p:spPr>
      </p:pic>
    </p:spTree>
    <p:extLst>
      <p:ext uri="{BB962C8B-B14F-4D97-AF65-F5344CB8AC3E}">
        <p14:creationId xmlns:p14="http://schemas.microsoft.com/office/powerpoint/2010/main" val="201822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188904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04340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582780" y="6486835"/>
            <a:ext cx="5437020" cy="365125"/>
          </a:xfrm>
        </p:spPr>
        <p:txBody>
          <a:bodyPr/>
          <a:lstStyle/>
          <a:p>
            <a:endParaRPr lang="en-US" dirty="0"/>
          </a:p>
        </p:txBody>
      </p:sp>
      <p:sp>
        <p:nvSpPr>
          <p:cNvPr id="5" name="Slide Number Placeholder 4"/>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385003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19139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610" y="762000"/>
            <a:ext cx="2532850" cy="2743200"/>
          </a:xfrm>
        </p:spPr>
        <p:txBody>
          <a:bodyPr anchor="b">
            <a:normAutofit/>
          </a:bodyPr>
          <a:lstStyle>
            <a:lvl1pPr>
              <a:defRPr sz="255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70310" y="685800"/>
            <a:ext cx="5143500" cy="4572000"/>
          </a:xfrm>
          <a:solidFill>
            <a:schemeClr val="bg1">
              <a:lumMod val="95000"/>
            </a:schemeClr>
          </a:solidFill>
        </p:spPr>
        <p:txBody>
          <a:bodyPr>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6095610" y="3554104"/>
            <a:ext cx="2532850" cy="1703696"/>
          </a:xfrm>
        </p:spPr>
        <p:txBody>
          <a:bodyPr>
            <a:normAutofit/>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5/21/2018</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7766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56630"/>
            <a:ext cx="8229600" cy="48282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86835"/>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4868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8683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pPr/>
              <a:t>‹#›</a:t>
            </a:fld>
            <a:endParaRPr lang="en-US" dirty="0"/>
          </a:p>
        </p:txBody>
      </p:sp>
      <p:grpSp>
        <p:nvGrpSpPr>
          <p:cNvPr id="12" name="Group 11"/>
          <p:cNvGrpSpPr/>
          <p:nvPr userDrawn="1"/>
        </p:nvGrpSpPr>
        <p:grpSpPr>
          <a:xfrm>
            <a:off x="0" y="6416650"/>
            <a:ext cx="9144000" cy="72739"/>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10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vetoviolence.cdc.gov/apps/phl/resource_center_infographic.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fps.state.tx.us/Training/Trauma_Informed_Care/page02.a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dfps.state.tx.us/Training/Trauma_Informed_Care/page02.a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rr.org/" TargetMode="External"/><Relationship Id="rId2" Type="http://schemas.openxmlformats.org/officeDocument/2006/relationships/hyperlink" Target="https://mondaymandala.com/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6BdW6tAb-5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nctsn.org/" TargetMode="External"/><Relationship Id="rId3" Type="http://schemas.openxmlformats.org/officeDocument/2006/relationships/hyperlink" Target="https://www.npr.org/sections/health-shots/2015/03/02/387007941/take-the-ace-quiz-and-learn-what-it-does-and-doesnt-mean" TargetMode="External"/><Relationship Id="rId7" Type="http://schemas.openxmlformats.org/officeDocument/2006/relationships/hyperlink" Target="http://www.childtrends.org/wp-content/uploads/2013/07/124_Adverse_Experiences.pdf" TargetMode="External"/><Relationship Id="rId12" Type="http://schemas.openxmlformats.org/officeDocument/2006/relationships/hyperlink" Target="http://ed-psy.utah.edu/school/psych/_documents/grants/restraint/managing-acting-out-behaviors.pptx" TargetMode="External"/><Relationship Id="rId2" Type="http://schemas.openxmlformats.org/officeDocument/2006/relationships/hyperlink" Target="http://www.acestudy.org/" TargetMode="External"/><Relationship Id="rId1" Type="http://schemas.openxmlformats.org/officeDocument/2006/relationships/slideLayout" Target="../slideLayouts/slideLayout2.xml"/><Relationship Id="rId6" Type="http://schemas.openxmlformats.org/officeDocument/2006/relationships/hyperlink" Target="http://dhssdelaware.gov.dhss/" TargetMode="External"/><Relationship Id="rId11" Type="http://schemas.openxmlformats.org/officeDocument/2006/relationships/hyperlink" Target="http://rems.ed.gov/docs/NCTSN_ChildTraumaToolkitForEducators.pdf" TargetMode="External"/><Relationship Id="rId5" Type="http://schemas.openxmlformats.org/officeDocument/2006/relationships/hyperlink" Target="http://www.delaware211.0rg/" TargetMode="External"/><Relationship Id="rId10" Type="http://schemas.openxmlformats.org/officeDocument/2006/relationships/hyperlink" Target="http://www.sanctuaryweb.com/PDFs_new/Bloom%20Sanctuary%20in%20the%20Classroom.pdf" TargetMode="External"/><Relationship Id="rId4" Type="http://schemas.openxmlformats.org/officeDocument/2006/relationships/hyperlink" Target="http://vetoviolence.cdc.gov/apps/phl/resource_center_infographic.html" TargetMode="External"/><Relationship Id="rId9" Type="http://schemas.openxmlformats.org/officeDocument/2006/relationships/hyperlink" Target="http://greatergood.berkeley.edu/article/item/the_silent_epidemic_in_our_classroom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dfps.state.tx.us/Training/Trauma_Informed_Care/page02.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Trauma Informed Care</a:t>
            </a:r>
            <a:br>
              <a:rPr lang="en-US"/>
            </a:br>
            <a:endParaRPr lang="en-US" dirty="0"/>
          </a:p>
        </p:txBody>
      </p:sp>
      <p:sp>
        <p:nvSpPr>
          <p:cNvPr id="3" name="Subtitle 2"/>
          <p:cNvSpPr>
            <a:spLocks noGrp="1"/>
          </p:cNvSpPr>
          <p:nvPr>
            <p:ph type="subTitle" idx="1"/>
          </p:nvPr>
        </p:nvSpPr>
        <p:spPr/>
        <p:txBody>
          <a:bodyPr>
            <a:normAutofit fontScale="92500" lnSpcReduction="20000"/>
          </a:bodyPr>
          <a:lstStyle/>
          <a:p>
            <a:endParaRPr lang="en-US" dirty="0"/>
          </a:p>
          <a:p>
            <a:r>
              <a:rPr lang="en-US" dirty="0">
                <a:latin typeface="Verdana" panose="020B0604030504040204" pitchFamily="34" charset="0"/>
                <a:ea typeface="Verdana" panose="020B0604030504040204" pitchFamily="34" charset="0"/>
                <a:cs typeface="Verdana" panose="020B0604030504040204" pitchFamily="34" charset="0"/>
              </a:rPr>
              <a:t>2018</a:t>
            </a:r>
          </a:p>
          <a:p>
            <a:r>
              <a:rPr lang="en-US" dirty="0">
                <a:latin typeface="Verdana" panose="020B0604030504040204" pitchFamily="34" charset="0"/>
                <a:ea typeface="Verdana" panose="020B0604030504040204" pitchFamily="34" charset="0"/>
                <a:cs typeface="Verdana" panose="020B0604030504040204" pitchFamily="34" charset="0"/>
              </a:rPr>
              <a:t>Jeri Gue</a:t>
            </a:r>
          </a:p>
        </p:txBody>
      </p:sp>
    </p:spTree>
    <p:extLst>
      <p:ext uri="{BB962C8B-B14F-4D97-AF65-F5344CB8AC3E}">
        <p14:creationId xmlns:p14="http://schemas.microsoft.com/office/powerpoint/2010/main" val="121025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8274-A6D3-47C7-B3EA-4017C3F6ECA2}"/>
              </a:ext>
            </a:extLst>
          </p:cNvPr>
          <p:cNvSpPr>
            <a:spLocks noGrp="1"/>
          </p:cNvSpPr>
          <p:nvPr>
            <p:ph type="title"/>
          </p:nvPr>
        </p:nvSpPr>
        <p:spPr/>
        <p:txBody>
          <a:bodyPr>
            <a:normAutofit fontScale="90000"/>
          </a:bodyPr>
          <a:lstStyle/>
          <a:p>
            <a:r>
              <a:rPr lang="en-US" dirty="0">
                <a:solidFill>
                  <a:srgbClr val="FF0000"/>
                </a:solidFill>
              </a:rPr>
              <a:t>How Do We Know Someone Has Experienced Trauma?</a:t>
            </a:r>
          </a:p>
        </p:txBody>
      </p:sp>
      <p:sp>
        <p:nvSpPr>
          <p:cNvPr id="3" name="Content Placeholder 2">
            <a:extLst>
              <a:ext uri="{FF2B5EF4-FFF2-40B4-BE49-F238E27FC236}">
                <a16:creationId xmlns:a16="http://schemas.microsoft.com/office/drawing/2014/main" id="{F22E2899-507D-4CDF-B82A-8EB054531DE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Assume everyone has experienced trauma!!!!!</a:t>
            </a:r>
          </a:p>
        </p:txBody>
      </p:sp>
      <p:sp>
        <p:nvSpPr>
          <p:cNvPr id="4" name="Slide Number Placeholder 3">
            <a:extLst>
              <a:ext uri="{FF2B5EF4-FFF2-40B4-BE49-F238E27FC236}">
                <a16:creationId xmlns:a16="http://schemas.microsoft.com/office/drawing/2014/main" id="{EB2E3B47-D58C-48E7-85E1-4ABB1CFE443E}"/>
              </a:ext>
            </a:extLst>
          </p:cNvPr>
          <p:cNvSpPr>
            <a:spLocks noGrp="1"/>
          </p:cNvSpPr>
          <p:nvPr>
            <p:ph type="sldNum" sz="quarter" idx="12"/>
          </p:nvPr>
        </p:nvSpPr>
        <p:spPr/>
        <p:txBody>
          <a:bodyPr/>
          <a:lstStyle/>
          <a:p>
            <a:fld id="{078AA309-8C80-B544-8D0C-6E2421A4D394}" type="slidenum">
              <a:rPr lang="en-US" smtClean="0"/>
              <a:pPr/>
              <a:t>10</a:t>
            </a:fld>
            <a:endParaRPr lang="en-US"/>
          </a:p>
        </p:txBody>
      </p:sp>
    </p:spTree>
    <p:extLst>
      <p:ext uri="{BB962C8B-B14F-4D97-AF65-F5344CB8AC3E}">
        <p14:creationId xmlns:p14="http://schemas.microsoft.com/office/powerpoint/2010/main" val="23731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72046"/>
          </a:xfrm>
        </p:spPr>
        <p:txBody>
          <a:bodyPr>
            <a:normAutofit fontScale="90000"/>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Adverse Childhood Experiences (ACES) </a:t>
            </a:r>
            <a:b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Study</a:t>
            </a:r>
          </a:p>
        </p:txBody>
      </p:sp>
      <p:sp>
        <p:nvSpPr>
          <p:cNvPr id="3" name="Content Placeholder 2"/>
          <p:cNvSpPr>
            <a:spLocks noGrp="1"/>
          </p:cNvSpPr>
          <p:nvPr>
            <p:ph idx="1"/>
          </p:nvPr>
        </p:nvSpPr>
        <p:spPr>
          <a:xfrm>
            <a:off x="95794" y="1985554"/>
            <a:ext cx="8917577" cy="4354285"/>
          </a:xfrm>
        </p:spPr>
        <p:txBody>
          <a:bodyPr/>
          <a:lstStyle/>
          <a:p>
            <a:pPr marL="257175" indent="-257175"/>
            <a:r>
              <a:rPr lang="en-US" sz="2000" dirty="0">
                <a:latin typeface="Verdana" panose="020B0604030504040204" pitchFamily="34" charset="0"/>
                <a:ea typeface="Verdana" panose="020B0604030504040204" pitchFamily="34" charset="0"/>
                <a:cs typeface="Verdana" panose="020B0604030504040204" pitchFamily="34" charset="0"/>
              </a:rPr>
              <a:t>17, 337 Adults were surveyed between 1995-1997</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57175" indent="-257175"/>
            <a:r>
              <a:rPr lang="en-US" sz="2000" dirty="0">
                <a:latin typeface="Verdana" panose="020B0604030504040204" pitchFamily="34" charset="0"/>
                <a:ea typeface="Verdana" panose="020B0604030504040204" pitchFamily="34" charset="0"/>
                <a:cs typeface="Verdana" panose="020B0604030504040204" pitchFamily="34" charset="0"/>
              </a:rPr>
              <a:t>Asked 10 questions about childhood exposure to</a:t>
            </a:r>
          </a:p>
          <a:p>
            <a:pPr marL="600075" lvl="1" indent="-257175">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Abuse (physical, sexual, emotional)</a:t>
            </a:r>
          </a:p>
          <a:p>
            <a:pPr marL="600075" lvl="1" indent="-257175">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Neglect (physical, emotional)</a:t>
            </a:r>
          </a:p>
          <a:p>
            <a:pPr marL="600075" lvl="1" indent="-257175">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Household dysfunction (divorce/separation, domestic violence, household substance abuse, household mental illness, criminal behavior of household member)</a:t>
            </a:r>
          </a:p>
          <a:p>
            <a:pPr marL="342900"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57175" indent="-257175"/>
            <a:r>
              <a:rPr lang="en-US" sz="2000" dirty="0">
                <a:latin typeface="Verdana" panose="020B0604030504040204" pitchFamily="34" charset="0"/>
                <a:ea typeface="Verdana" panose="020B0604030504040204" pitchFamily="34" charset="0"/>
                <a:cs typeface="Verdana" panose="020B0604030504040204" pitchFamily="34" charset="0"/>
              </a:rPr>
              <a:t>Tracked health outcomes</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r">
              <a:buNone/>
            </a:pPr>
            <a:endParaRPr lang="en-US" sz="1000" dirty="0">
              <a:latin typeface="Simplified Arabic Fixed" panose="02070309020205020404" pitchFamily="49" charset="-78"/>
              <a:ea typeface="Verdana" panose="020B0604030504040204" pitchFamily="34" charset="0"/>
              <a:cs typeface="Simplified Arabic Fixed" panose="02070309020205020404" pitchFamily="49" charset="-78"/>
            </a:endParaRPr>
          </a:p>
          <a:p>
            <a:pPr marL="0" indent="0" algn="r">
              <a:buNone/>
            </a:pPr>
            <a:r>
              <a:rPr lang="en-US" sz="1000" dirty="0">
                <a:latin typeface="Arial Narrow" panose="020B0606020202030204" pitchFamily="34" charset="0"/>
                <a:ea typeface="Verdana" panose="020B0604030504040204" pitchFamily="34" charset="0"/>
                <a:cs typeface="Simplified Arabic Fixed" panose="02070309020205020404" pitchFamily="49" charset="-78"/>
              </a:rPr>
              <a:t>Kaiser Permanente</a:t>
            </a:r>
          </a:p>
          <a:p>
            <a:pPr marL="0" indent="0">
              <a:buNone/>
            </a:pPr>
            <a:endParaRPr lang="en-US" dirty="0"/>
          </a:p>
        </p:txBody>
      </p:sp>
    </p:spTree>
    <p:extLst>
      <p:ext uri="{BB962C8B-B14F-4D97-AF65-F5344CB8AC3E}">
        <p14:creationId xmlns:p14="http://schemas.microsoft.com/office/powerpoint/2010/main" val="68348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ACE Survey Findings</a:t>
            </a:r>
            <a:endParaRPr lang="en-US" dirty="0">
              <a:solidFill>
                <a:srgbClr val="FF0000"/>
              </a:solidFill>
            </a:endParaRPr>
          </a:p>
        </p:txBody>
      </p:sp>
      <p:sp>
        <p:nvSpPr>
          <p:cNvPr id="3" name="Content Placeholder 2"/>
          <p:cNvSpPr>
            <a:spLocks noGrp="1"/>
          </p:cNvSpPr>
          <p:nvPr>
            <p:ph idx="1"/>
          </p:nvPr>
        </p:nvSpPr>
        <p:spPr/>
        <p:txBody>
          <a:bodyPr/>
          <a:lstStyle/>
          <a:p>
            <a:pPr marL="0" indent="0" algn="ctr">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ACEs have a dose-response relationship with many health problems</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hlinkClick r:id="rId2"/>
              </a:rPr>
              <a:t>ACE Survey</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12</a:t>
            </a:fld>
            <a:endParaRPr lang="en-US"/>
          </a:p>
        </p:txBody>
      </p:sp>
    </p:spTree>
    <p:extLst>
      <p:ext uri="{BB962C8B-B14F-4D97-AF65-F5344CB8AC3E}">
        <p14:creationId xmlns:p14="http://schemas.microsoft.com/office/powerpoint/2010/main" val="369656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Children Grow up</a:t>
            </a:r>
          </a:p>
        </p:txBody>
      </p:sp>
      <p:sp>
        <p:nvSpPr>
          <p:cNvPr id="3" name="Content Placeholder 2"/>
          <p:cNvSpPr>
            <a:spLocks noGrp="1"/>
          </p:cNvSpPr>
          <p:nvPr>
            <p:ph idx="1"/>
          </p:nvPr>
        </p:nvSpPr>
        <p:spPr/>
        <p:txBody>
          <a:bodyPr>
            <a:normAutofit fontScale="92500"/>
          </a:bodyPr>
          <a:lstStyle/>
          <a:p>
            <a:r>
              <a:rPr lang="en-US" sz="2400" dirty="0"/>
              <a:t>It is important to keep in mind that traumatized children may become traumatized adults</a:t>
            </a:r>
          </a:p>
          <a:p>
            <a:pPr marL="0" indent="0">
              <a:buNone/>
            </a:pPr>
            <a:endParaRPr lang="en-US" sz="2400" dirty="0"/>
          </a:p>
          <a:p>
            <a:r>
              <a:rPr lang="en-US" sz="2400" dirty="0"/>
              <a:t>When childhood trauma is not resolved, individuals may continue to live in a state of fear and helplessness.  If a child does not receive successful intervention for trauma, they are more susceptible to long-term effects (as adults).</a:t>
            </a:r>
          </a:p>
          <a:p>
            <a:endParaRPr lang="en-US" sz="2400" dirty="0"/>
          </a:p>
          <a:p>
            <a:r>
              <a:rPr lang="en-US" sz="2400" dirty="0"/>
              <a:t>Prolonged (toxic) Stress can become trauma</a:t>
            </a:r>
          </a:p>
          <a:p>
            <a:pPr marL="0" indent="0">
              <a:buNone/>
            </a:pPr>
            <a:r>
              <a:rPr lang="en-US" sz="2400" dirty="0"/>
              <a:t> </a:t>
            </a:r>
          </a:p>
          <a:p>
            <a:pPr marL="0" indent="0" algn="r">
              <a:buNone/>
            </a:pPr>
            <a:endParaRPr lang="en-US" sz="1050" u="sng" dirty="0">
              <a:latin typeface="Arial Narrow" panose="020B0606020202030204" pitchFamily="34" charset="0"/>
              <a:hlinkClick r:id="rId2"/>
            </a:endParaRPr>
          </a:p>
          <a:p>
            <a:pPr marL="0" indent="0" algn="r">
              <a:buNone/>
            </a:pPr>
            <a:endParaRPr lang="en-US" sz="1050" u="sng" dirty="0">
              <a:latin typeface="Arial Narrow" panose="020B0606020202030204" pitchFamily="34" charset="0"/>
              <a:hlinkClick r:id="rId2"/>
            </a:endParaRPr>
          </a:p>
          <a:p>
            <a:pPr marL="0" indent="0" algn="r">
              <a:buNone/>
            </a:pPr>
            <a:endParaRPr lang="en-US" sz="1050" u="sng" dirty="0">
              <a:latin typeface="Arial Narrow" panose="020B0606020202030204" pitchFamily="34" charset="0"/>
              <a:hlinkClick r:id="rId2"/>
            </a:endParaRPr>
          </a:p>
          <a:p>
            <a:pPr marL="0" indent="0" algn="r">
              <a:buNone/>
            </a:pPr>
            <a:endParaRPr lang="en-US" sz="1050" u="sng" dirty="0">
              <a:latin typeface="Arial Narrow" panose="020B0606020202030204" pitchFamily="34" charset="0"/>
              <a:hlinkClick r:id="rId2"/>
            </a:endParaRPr>
          </a:p>
          <a:p>
            <a:pPr marL="0" indent="0" algn="r">
              <a:buNone/>
            </a:pPr>
            <a:r>
              <a:rPr lang="en-US" sz="1050" u="sng" dirty="0">
                <a:latin typeface="Arial Narrow" panose="020B0606020202030204" pitchFamily="34" charset="0"/>
                <a:hlinkClick r:id="rId2"/>
              </a:rPr>
              <a:t>https://www.dfps.state.tx.us/Training/Trauma_Informed_Care/page02.asp</a:t>
            </a:r>
            <a:endParaRPr lang="en-US" sz="1050" dirty="0">
              <a:latin typeface="Arial Narrow" panose="020B0606020202030204" pitchFamily="34" charset="0"/>
            </a:endParaRPr>
          </a:p>
          <a:p>
            <a:endParaRPr lang="en-US" sz="24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13</a:t>
            </a:fld>
            <a:endParaRPr lang="en-US"/>
          </a:p>
        </p:txBody>
      </p:sp>
      <p:sp>
        <p:nvSpPr>
          <p:cNvPr id="5" name="Rectangle 4"/>
          <p:cNvSpPr/>
          <p:nvPr/>
        </p:nvSpPr>
        <p:spPr>
          <a:xfrm>
            <a:off x="1175657" y="2215848"/>
            <a:ext cx="5682343" cy="720710"/>
          </a:xfrm>
          <a:prstGeom prst="rect">
            <a:avLst/>
          </a:prstGeom>
        </p:spPr>
        <p:txBody>
          <a:bodyPr wrap="square">
            <a:spAutoFit/>
          </a:bodyPr>
          <a:lstStyle/>
          <a:p>
            <a:pPr>
              <a:lnSpc>
                <a:spcPts val="1900"/>
              </a:lnSpc>
              <a:spcAft>
                <a:spcPts val="1125"/>
              </a:spcAft>
            </a:pPr>
            <a:endParaRPr lang="en-US" sz="1400" dirty="0">
              <a:latin typeface="Times New Roman" panose="02020603050405020304" pitchFamily="18" charset="0"/>
              <a:ea typeface="Times New Roman" panose="02020603050405020304" pitchFamily="18" charset="0"/>
            </a:endParaRPr>
          </a:p>
          <a:p>
            <a:pPr>
              <a:lnSpc>
                <a:spcPts val="1900"/>
              </a:lnSpc>
              <a:spcAft>
                <a:spcPts val="1125"/>
              </a:spcAft>
            </a:pP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171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8903"/>
          </a:xfrm>
        </p:spPr>
        <p:txBody>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Trauma vs. Stress</a:t>
            </a:r>
          </a:p>
        </p:txBody>
      </p:sp>
      <p:sp>
        <p:nvSpPr>
          <p:cNvPr id="3" name="Content Placeholder 2"/>
          <p:cNvSpPr>
            <a:spLocks noGrp="1"/>
          </p:cNvSpPr>
          <p:nvPr>
            <p:ph idx="1"/>
          </p:nvPr>
        </p:nvSpPr>
        <p:spPr>
          <a:xfrm>
            <a:off x="191589" y="1184366"/>
            <a:ext cx="8839200" cy="5050971"/>
          </a:xfrm>
        </p:spPr>
        <p:txBody>
          <a:bodyPr>
            <a:normAutofit fontScale="47500" lnSpcReduction="20000"/>
          </a:bodyPr>
          <a:lstStyle/>
          <a:p>
            <a:pPr marL="0" indent="0">
              <a:buNone/>
            </a:pPr>
            <a:endParaRPr lang="en-US" b="1" dirty="0"/>
          </a:p>
          <a:p>
            <a:r>
              <a:rPr lang="en-US" sz="4400" b="1" dirty="0">
                <a:latin typeface="Verdana" panose="020B0604030504040204" pitchFamily="34" charset="0"/>
                <a:ea typeface="Verdana" panose="020B0604030504040204" pitchFamily="34" charset="0"/>
                <a:cs typeface="Verdana" panose="020B0604030504040204" pitchFamily="34" charset="0"/>
              </a:rPr>
              <a:t>Trauma</a:t>
            </a:r>
            <a:r>
              <a:rPr lang="en-US" sz="4400" dirty="0">
                <a:latin typeface="Verdana" panose="020B0604030504040204" pitchFamily="34" charset="0"/>
                <a:ea typeface="Verdana" panose="020B0604030504040204" pitchFamily="34" charset="0"/>
                <a:cs typeface="Verdana" panose="020B0604030504040204" pitchFamily="34" charset="0"/>
              </a:rPr>
              <a:t> is a sudden event that dramatically explodes into our lives and changes the way we perceive the world. A traumatic event is often life-threatening. Examples of traumatic events include terror attacks, natural disasters, abuse, etc.</a:t>
            </a:r>
            <a:endParaRPr lang="en-US" sz="4400" b="1" dirty="0">
              <a:latin typeface="Verdana" panose="020B0604030504040204" pitchFamily="34" charset="0"/>
              <a:ea typeface="Verdana" panose="020B0604030504040204" pitchFamily="34" charset="0"/>
              <a:cs typeface="Verdana" panose="020B0604030504040204" pitchFamily="34" charset="0"/>
            </a:endParaRPr>
          </a:p>
          <a:p>
            <a:endParaRPr lang="en-US" sz="4400" b="1" dirty="0">
              <a:latin typeface="Verdana" panose="020B0604030504040204" pitchFamily="34" charset="0"/>
              <a:ea typeface="Verdana" panose="020B0604030504040204" pitchFamily="34" charset="0"/>
              <a:cs typeface="Verdana" panose="020B0604030504040204" pitchFamily="34" charset="0"/>
            </a:endParaRPr>
          </a:p>
          <a:p>
            <a:r>
              <a:rPr lang="en-US" sz="4400" b="1" dirty="0">
                <a:latin typeface="Verdana" panose="020B0604030504040204" pitchFamily="34" charset="0"/>
                <a:ea typeface="Verdana" panose="020B0604030504040204" pitchFamily="34" charset="0"/>
                <a:cs typeface="Verdana" panose="020B0604030504040204" pitchFamily="34" charset="0"/>
              </a:rPr>
              <a:t>Stress</a:t>
            </a:r>
            <a:r>
              <a:rPr lang="en-US" sz="4400" dirty="0">
                <a:latin typeface="Verdana" panose="020B0604030504040204" pitchFamily="34" charset="0"/>
                <a:ea typeface="Verdana" panose="020B0604030504040204" pitchFamily="34" charset="0"/>
                <a:cs typeface="Verdana" panose="020B0604030504040204" pitchFamily="34" charset="0"/>
              </a:rPr>
              <a:t> - is a reaction to less dramatic and often daily events that are perceived as threatening such as a job interview, deadlines, finances, or worries related to an ongoing security situation.</a:t>
            </a:r>
          </a:p>
          <a:p>
            <a:pPr lvl="1"/>
            <a:r>
              <a:rPr lang="en-US" sz="4400" dirty="0">
                <a:latin typeface="Verdana" panose="020B0604030504040204" pitchFamily="34" charset="0"/>
                <a:ea typeface="Verdana" panose="020B0604030504040204" pitchFamily="34" charset="0"/>
                <a:cs typeface="Verdana" panose="020B0604030504040204" pitchFamily="34" charset="0"/>
              </a:rPr>
              <a:t>Positive</a:t>
            </a:r>
          </a:p>
          <a:p>
            <a:pPr lvl="1"/>
            <a:r>
              <a:rPr lang="en-US" sz="4400" dirty="0">
                <a:latin typeface="Verdana" panose="020B0604030504040204" pitchFamily="34" charset="0"/>
                <a:ea typeface="Verdana" panose="020B0604030504040204" pitchFamily="34" charset="0"/>
                <a:cs typeface="Verdana" panose="020B0604030504040204" pitchFamily="34" charset="0"/>
              </a:rPr>
              <a:t>Tolerable</a:t>
            </a:r>
          </a:p>
          <a:p>
            <a:pPr lvl="1"/>
            <a:r>
              <a:rPr lang="en-US" sz="4400" dirty="0">
                <a:latin typeface="Verdana" panose="020B0604030504040204" pitchFamily="34" charset="0"/>
                <a:ea typeface="Verdana" panose="020B0604030504040204" pitchFamily="34" charset="0"/>
                <a:cs typeface="Verdana" panose="020B0604030504040204" pitchFamily="34" charset="0"/>
              </a:rPr>
              <a:t>Toxic</a:t>
            </a:r>
          </a:p>
          <a:p>
            <a:pPr lvl="1"/>
            <a:endParaRPr lang="en-US" sz="2150" dirty="0">
              <a:latin typeface="Verdana" panose="020B0604030504040204" pitchFamily="34" charset="0"/>
              <a:ea typeface="Verdana" panose="020B0604030504040204" pitchFamily="34" charset="0"/>
              <a:cs typeface="Verdana" panose="020B0604030504040204" pitchFamily="34" charset="0"/>
            </a:endParaRPr>
          </a:p>
          <a:p>
            <a:pPr lvl="1"/>
            <a:endParaRPr lang="en-US" sz="2150" dirty="0">
              <a:latin typeface="Verdana" panose="020B0604030504040204" pitchFamily="34" charset="0"/>
              <a:ea typeface="Verdana" panose="020B0604030504040204" pitchFamily="34" charset="0"/>
              <a:cs typeface="Verdana" panose="020B0604030504040204" pitchFamily="34" charset="0"/>
            </a:endParaRPr>
          </a:p>
          <a:p>
            <a:pPr marL="34290" indent="0">
              <a:buNone/>
            </a:pPr>
            <a:endParaRPr lang="en-US" dirty="0"/>
          </a:p>
          <a:p>
            <a:pPr marL="34290" indent="0">
              <a:buNone/>
            </a:pPr>
            <a:endParaRPr lang="en-US" dirty="0"/>
          </a:p>
          <a:p>
            <a:pPr marL="34290" indent="0" algn="r">
              <a:buNone/>
            </a:pPr>
            <a:r>
              <a:rPr lang="en-US" sz="1900" dirty="0">
                <a:latin typeface="Arial Narrow" panose="020B0606020202030204" pitchFamily="34" charset="0"/>
                <a:ea typeface="Verdana" panose="020B0604030504040204" pitchFamily="34" charset="0"/>
                <a:cs typeface="Verdana" panose="020B0604030504040204" pitchFamily="34" charset="0"/>
              </a:rPr>
              <a:t>traumaweb.org</a:t>
            </a:r>
          </a:p>
        </p:txBody>
      </p:sp>
    </p:spTree>
    <p:extLst>
      <p:ext uri="{BB962C8B-B14F-4D97-AF65-F5344CB8AC3E}">
        <p14:creationId xmlns:p14="http://schemas.microsoft.com/office/powerpoint/2010/main" val="289950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Good Stress / Bad Stress</a:t>
            </a:r>
          </a:p>
        </p:txBody>
      </p:sp>
      <p:sp>
        <p:nvSpPr>
          <p:cNvPr id="3" name="Content Placeholder 2"/>
          <p:cNvSpPr>
            <a:spLocks noGrp="1"/>
          </p:cNvSpPr>
          <p:nvPr>
            <p:ph idx="1"/>
          </p:nvPr>
        </p:nvSpPr>
        <p:spPr/>
        <p:txBody>
          <a:bodyPr/>
          <a:lstStyle/>
          <a:p>
            <a:pPr marL="0" indent="0">
              <a:buNone/>
            </a:pPr>
            <a:endParaRPr lang="en-US" sz="1800" dirty="0"/>
          </a:p>
          <a:p>
            <a:r>
              <a:rPr lang="en-US" sz="2400" dirty="0">
                <a:latin typeface="Verdana" panose="020B0604030504040204" pitchFamily="34" charset="0"/>
                <a:ea typeface="Verdana" panose="020B0604030504040204" pitchFamily="34" charset="0"/>
                <a:cs typeface="Verdana" panose="020B0604030504040204" pitchFamily="34" charset="0"/>
              </a:rPr>
              <a:t>Stress (</a:t>
            </a:r>
            <a:r>
              <a:rPr lang="en-US" sz="2400" i="1" dirty="0">
                <a:latin typeface="Verdana" panose="020B0604030504040204" pitchFamily="34" charset="0"/>
                <a:ea typeface="Verdana" panose="020B0604030504040204" pitchFamily="34" charset="0"/>
                <a:cs typeface="Verdana" panose="020B0604030504040204" pitchFamily="34" charset="0"/>
              </a:rPr>
              <a:t>factors other than trauma</a:t>
            </a:r>
            <a:r>
              <a:rPr lang="en-US" sz="2400" dirty="0">
                <a:latin typeface="Verdana" panose="020B0604030504040204" pitchFamily="34" charset="0"/>
                <a:ea typeface="Verdana" panose="020B0604030504040204" pitchFamily="34" charset="0"/>
                <a:cs typeface="Verdana" panose="020B0604030504040204" pitchFamily="34" charset="0"/>
              </a:rPr>
              <a:t>) is a normal part of life.</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Stress activates the </a:t>
            </a:r>
            <a:r>
              <a:rPr lang="en-US" sz="2400" b="1" dirty="0">
                <a:latin typeface="Verdana" panose="020B0604030504040204" pitchFamily="34" charset="0"/>
                <a:ea typeface="Verdana" panose="020B0604030504040204" pitchFamily="34" charset="0"/>
                <a:cs typeface="Verdana" panose="020B0604030504040204" pitchFamily="34" charset="0"/>
              </a:rPr>
              <a:t>Stress Response System</a:t>
            </a:r>
          </a:p>
          <a:p>
            <a:pPr marL="0" indent="0">
              <a:buNone/>
            </a:pPr>
            <a:endParaRPr lang="en-US" sz="2400" b="1"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Stress becomes toxic when this system is activated for prolonged periods of time</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Toxic stress can become traumatic stress</a:t>
            </a:r>
          </a:p>
          <a:p>
            <a:pPr marL="34290" indent="0">
              <a:buNone/>
            </a:pPr>
            <a:endParaRPr lang="en-US" sz="2400" dirty="0"/>
          </a:p>
          <a:p>
            <a:endParaRPr lang="en-US" dirty="0"/>
          </a:p>
        </p:txBody>
      </p:sp>
    </p:spTree>
    <p:extLst>
      <p:ext uri="{BB962C8B-B14F-4D97-AF65-F5344CB8AC3E}">
        <p14:creationId xmlns:p14="http://schemas.microsoft.com/office/powerpoint/2010/main" val="348573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881051"/>
          </a:xfrm>
        </p:spPr>
        <p:txBody>
          <a:bodyPr>
            <a:noAutofit/>
          </a:bodyPr>
          <a:lstStyle/>
          <a:p>
            <a:pPr algn="ctr"/>
            <a:r>
              <a:rPr lang="en-US" sz="3200" dirty="0">
                <a:solidFill>
                  <a:srgbClr val="FF0000"/>
                </a:solidFill>
                <a:latin typeface="Verdana" panose="020B0604030504040204" pitchFamily="34" charset="0"/>
                <a:ea typeface="Verdana" panose="020B0604030504040204" pitchFamily="34" charset="0"/>
                <a:cs typeface="Verdana" panose="020B0604030504040204" pitchFamily="34" charset="0"/>
              </a:rPr>
              <a:t>Toxic Stress (and Trauma) Causes the </a:t>
            </a:r>
            <a:br>
              <a:rPr lang="en-US" sz="32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3200" dirty="0">
                <a:solidFill>
                  <a:srgbClr val="FF0000"/>
                </a:solidFill>
                <a:latin typeface="Verdana" panose="020B0604030504040204" pitchFamily="34" charset="0"/>
                <a:ea typeface="Verdana" panose="020B0604030504040204" pitchFamily="34" charset="0"/>
                <a:cs typeface="Verdana" panose="020B0604030504040204" pitchFamily="34" charset="0"/>
              </a:rPr>
              <a:t>Stress Response System to Remain on High Alert</a:t>
            </a:r>
          </a:p>
        </p:txBody>
      </p:sp>
      <p:sp>
        <p:nvSpPr>
          <p:cNvPr id="3" name="Content Placeholder 2"/>
          <p:cNvSpPr>
            <a:spLocks noGrp="1"/>
          </p:cNvSpPr>
          <p:nvPr>
            <p:ph idx="1"/>
          </p:nvPr>
        </p:nvSpPr>
        <p:spPr>
          <a:xfrm>
            <a:off x="121919" y="2036825"/>
            <a:ext cx="8847909" cy="4311723"/>
          </a:xfrm>
        </p:spPr>
        <p:txBody>
          <a:bodyPr>
            <a:normAutofit fontScale="85000" lnSpcReduction="20000"/>
          </a:bodyPr>
          <a:lstStyle/>
          <a:p>
            <a:pPr marL="0" indent="0">
              <a:buNone/>
            </a:pPr>
            <a:endParaRPr lang="en-US" dirty="0"/>
          </a:p>
          <a:p>
            <a:r>
              <a:rPr lang="en-US" sz="1900" dirty="0">
                <a:latin typeface="Verdana" panose="020B0604030504040204" pitchFamily="34" charset="0"/>
                <a:ea typeface="Verdana" panose="020B0604030504040204" pitchFamily="34" charset="0"/>
                <a:cs typeface="Verdana" panose="020B0604030504040204" pitchFamily="34" charset="0"/>
              </a:rPr>
              <a:t>High alert is like an alarm going off in your head</a:t>
            </a:r>
          </a:p>
          <a:p>
            <a:pPr marL="0" indent="0">
              <a:buNone/>
            </a:pPr>
            <a:endParaRPr lang="en-US" sz="1900" dirty="0">
              <a:latin typeface="Verdana" panose="020B0604030504040204" pitchFamily="34" charset="0"/>
              <a:ea typeface="Verdana" panose="020B0604030504040204" pitchFamily="34" charset="0"/>
              <a:cs typeface="Verdana" panose="020B0604030504040204" pitchFamily="34" charset="0"/>
            </a:endParaRPr>
          </a:p>
          <a:p>
            <a:r>
              <a:rPr lang="en-US" sz="1900" dirty="0">
                <a:latin typeface="Verdana" panose="020B0604030504040204" pitchFamily="34" charset="0"/>
                <a:ea typeface="Verdana" panose="020B0604030504040204" pitchFamily="34" charset="0"/>
                <a:cs typeface="Verdana" panose="020B0604030504040204" pitchFamily="34" charset="0"/>
              </a:rPr>
              <a:t>It is hard to concentrate, listen, pay attention, respond appropriately or learn when the alarm is ringing</a:t>
            </a:r>
          </a:p>
          <a:p>
            <a:pPr marL="0" indent="0">
              <a:buNone/>
            </a:pPr>
            <a:endParaRPr lang="en-US" sz="1900" dirty="0">
              <a:latin typeface="Verdana" panose="020B0604030504040204" pitchFamily="34" charset="0"/>
              <a:ea typeface="Verdana" panose="020B0604030504040204" pitchFamily="34" charset="0"/>
              <a:cs typeface="Verdana" panose="020B0604030504040204" pitchFamily="34" charset="0"/>
            </a:endParaRPr>
          </a:p>
          <a:p>
            <a:r>
              <a:rPr lang="en-US" sz="1900" dirty="0">
                <a:latin typeface="Verdana" panose="020B0604030504040204" pitchFamily="34" charset="0"/>
                <a:ea typeface="Verdana" panose="020B0604030504040204" pitchFamily="34" charset="0"/>
                <a:cs typeface="Verdana" panose="020B0604030504040204" pitchFamily="34" charset="0"/>
              </a:rPr>
              <a:t>Ordinary events and situations become escalated  when the Stress Response System is on High Alert</a:t>
            </a:r>
          </a:p>
          <a:p>
            <a:pPr marL="0" indent="0">
              <a:buNone/>
            </a:pPr>
            <a:endParaRPr lang="en-US" sz="1900" dirty="0">
              <a:latin typeface="Verdana" panose="020B0604030504040204" pitchFamily="34" charset="0"/>
              <a:ea typeface="Verdana" panose="020B0604030504040204" pitchFamily="34" charset="0"/>
              <a:cs typeface="Verdana" panose="020B0604030504040204" pitchFamily="34" charset="0"/>
            </a:endParaRPr>
          </a:p>
          <a:p>
            <a:r>
              <a:rPr lang="en-US" sz="1900" dirty="0">
                <a:latin typeface="Verdana" panose="020B0604030504040204" pitchFamily="34" charset="0"/>
                <a:ea typeface="Verdana" panose="020B0604030504040204" pitchFamily="34" charset="0"/>
                <a:cs typeface="Verdana" panose="020B0604030504040204" pitchFamily="34" charset="0"/>
              </a:rPr>
              <a:t>Reactions/responses become escalated</a:t>
            </a:r>
          </a:p>
          <a:p>
            <a:pPr marL="0" indent="0">
              <a:buNone/>
            </a:pPr>
            <a:endParaRPr lang="en-US" sz="1900" dirty="0">
              <a:latin typeface="Verdana" panose="020B0604030504040204" pitchFamily="34" charset="0"/>
              <a:ea typeface="Verdana" panose="020B0604030504040204" pitchFamily="34" charset="0"/>
              <a:cs typeface="Verdana" panose="020B0604030504040204" pitchFamily="34" charset="0"/>
            </a:endParaRPr>
          </a:p>
          <a:p>
            <a:r>
              <a:rPr lang="en-US" sz="1900" dirty="0">
                <a:latin typeface="Verdana" panose="020B0604030504040204" pitchFamily="34" charset="0"/>
                <a:ea typeface="Verdana" panose="020B0604030504040204" pitchFamily="34" charset="0"/>
                <a:cs typeface="Verdana" panose="020B0604030504040204" pitchFamily="34" charset="0"/>
              </a:rPr>
              <a:t>The amygdala is in control, not the frontal cortex</a:t>
            </a:r>
          </a:p>
          <a:p>
            <a:endParaRPr lang="en-US" sz="1900" dirty="0">
              <a:latin typeface="Verdana" panose="020B0604030504040204" pitchFamily="34" charset="0"/>
              <a:ea typeface="Verdana" panose="020B0604030504040204" pitchFamily="34" charset="0"/>
              <a:cs typeface="Verdana" panose="020B0604030504040204" pitchFamily="34" charset="0"/>
            </a:endParaRPr>
          </a:p>
          <a:p>
            <a:r>
              <a:rPr lang="en-US" sz="1900" dirty="0">
                <a:latin typeface="Verdana" panose="020B0604030504040204" pitchFamily="34" charset="0"/>
                <a:ea typeface="Verdana" panose="020B0604030504040204" pitchFamily="34" charset="0"/>
                <a:cs typeface="Verdana" panose="020B0604030504040204" pitchFamily="34" charset="0"/>
              </a:rPr>
              <a:t>Others, however, may shut down and become “functionally paralyzed.”</a:t>
            </a:r>
          </a:p>
          <a:p>
            <a:pPr marL="34290" indent="0" algn="r">
              <a:buNone/>
            </a:pPr>
            <a:endParaRPr lang="en-US" dirty="0"/>
          </a:p>
          <a:p>
            <a:pPr marL="34290" indent="0" algn="r">
              <a:buNone/>
            </a:pPr>
            <a:r>
              <a:rPr lang="en-US" sz="1050" dirty="0">
                <a:latin typeface="Arial Narrow" panose="020B0606020202030204" pitchFamily="34" charset="0"/>
                <a:ea typeface="Verdana" panose="020B0604030504040204" pitchFamily="34" charset="0"/>
                <a:cs typeface="Verdana" panose="020B0604030504040204" pitchFamily="34" charset="0"/>
              </a:rPr>
              <a:t>Trauma Informed Care, Aileen Fink, PhD., 9/23/16</a:t>
            </a:r>
          </a:p>
          <a:p>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Response to Trauma</a:t>
            </a:r>
          </a:p>
        </p:txBody>
      </p:sp>
      <p:sp>
        <p:nvSpPr>
          <p:cNvPr id="3" name="Content Placeholder 2"/>
          <p:cNvSpPr>
            <a:spLocks noGrp="1"/>
          </p:cNvSpPr>
          <p:nvPr>
            <p:ph idx="1"/>
          </p:nvPr>
        </p:nvSpPr>
        <p:spPr>
          <a:xfrm>
            <a:off x="139337" y="1306286"/>
            <a:ext cx="8769532" cy="4963885"/>
          </a:xfrm>
        </p:spPr>
        <p:txBody>
          <a:bodyPr>
            <a:noAutofit/>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dirty="0">
                <a:latin typeface="Verdana" panose="020B0604030504040204" pitchFamily="34" charset="0"/>
                <a:ea typeface="Verdana" panose="020B0604030504040204" pitchFamily="34" charset="0"/>
                <a:cs typeface="Verdana" panose="020B0604030504040204" pitchFamily="34" charset="0"/>
              </a:rPr>
              <a:t>A response to trauma may involve changes to behavior, social and emotional functioning, and/or physical health and wellbeing</a:t>
            </a:r>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dirty="0">
                <a:latin typeface="Verdana" panose="020B0604030504040204" pitchFamily="34" charset="0"/>
                <a:ea typeface="Verdana" panose="020B0604030504040204" pitchFamily="34" charset="0"/>
                <a:cs typeface="Verdana" panose="020B0604030504040204" pitchFamily="34" charset="0"/>
              </a:rPr>
              <a:t>These changes may be short or long term</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Age and developmental functioning</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Type of traumatic event</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Intensity and duration of the event</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Prior exposure – dose response –to traumatic events</a:t>
            </a:r>
          </a:p>
          <a:p>
            <a:pPr marL="457200" lvl="1"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b="1" dirty="0">
                <a:latin typeface="Verdana" panose="020B0604030504040204" pitchFamily="34" charset="0"/>
                <a:ea typeface="Verdana" panose="020B0604030504040204" pitchFamily="34" charset="0"/>
                <a:cs typeface="Verdana" panose="020B0604030504040204" pitchFamily="34" charset="0"/>
              </a:rPr>
              <a:t>And are dependent upon the level of support received</a:t>
            </a:r>
          </a:p>
          <a:p>
            <a:endParaRPr lang="en-US" sz="1800" dirty="0"/>
          </a:p>
        </p:txBody>
      </p:sp>
    </p:spTree>
    <p:extLst>
      <p:ext uri="{BB962C8B-B14F-4D97-AF65-F5344CB8AC3E}">
        <p14:creationId xmlns:p14="http://schemas.microsoft.com/office/powerpoint/2010/main" val="27030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083039" cy="870856"/>
          </a:xfrm>
        </p:spPr>
        <p:txBody>
          <a:bodyPr>
            <a:normAutofit fontScale="90000"/>
          </a:bodyPr>
          <a:lstStyle/>
          <a:p>
            <a:pPr algn="ctr"/>
            <a:br>
              <a:rPr lang="en-US" sz="3150" dirty="0">
                <a:latin typeface="Verdana" panose="020B0604030504040204" pitchFamily="34" charset="0"/>
                <a:ea typeface="Verdana" panose="020B0604030504040204" pitchFamily="34" charset="0"/>
                <a:cs typeface="Verdana" panose="020B0604030504040204" pitchFamily="34" charset="0"/>
              </a:rPr>
            </a:br>
            <a:r>
              <a:rPr lang="en-US" sz="3150" dirty="0">
                <a:solidFill>
                  <a:srgbClr val="FF0000"/>
                </a:solidFill>
                <a:latin typeface="Verdana" panose="020B0604030504040204" pitchFamily="34" charset="0"/>
                <a:ea typeface="Verdana" panose="020B0604030504040204" pitchFamily="34" charset="0"/>
                <a:cs typeface="Verdana" panose="020B0604030504040204" pitchFamily="34" charset="0"/>
              </a:rPr>
              <a:t>Trauma Triggers: </a:t>
            </a:r>
            <a:br>
              <a:rPr lang="en-US" sz="3150"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US" sz="315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82880" y="1071154"/>
            <a:ext cx="8752114" cy="5207726"/>
          </a:xfrm>
        </p:spPr>
        <p:txBody>
          <a:bodyPr>
            <a:normAutofit fontScale="85000" lnSpcReduction="20000"/>
          </a:bodyPr>
          <a:lstStyle/>
          <a:p>
            <a:endParaRPr lang="en-US" sz="2100" dirty="0">
              <a:latin typeface="Verdana" panose="020B0604030504040204" pitchFamily="34" charset="0"/>
              <a:ea typeface="Verdana" panose="020B0604030504040204" pitchFamily="34" charset="0"/>
              <a:cs typeface="Verdana" panose="020B0604030504040204" pitchFamily="34" charset="0"/>
            </a:endParaRPr>
          </a:p>
          <a:p>
            <a:endParaRPr lang="en-US" sz="21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Activate the “survival brain,” causing individuals to react as though a “there and then” experience (previous traumatic event) is happening “here and now” (in current reality). </a:t>
            </a:r>
          </a:p>
          <a:p>
            <a:pPr marL="0" indent="0">
              <a:buNone/>
            </a:pPr>
            <a:endParaRPr lang="en-US" sz="2200" dirty="0">
              <a:latin typeface="Verdana" panose="020B0604030504040204" pitchFamily="34" charset="0"/>
              <a:ea typeface="Verdana" panose="020B0604030504040204" pitchFamily="34" charset="0"/>
              <a:cs typeface="Verdana" panose="020B0604030504040204" pitchFamily="34" charset="0"/>
            </a:endParaRPr>
          </a:p>
          <a:p>
            <a:r>
              <a:rPr lang="en-US" sz="2200" dirty="0">
                <a:latin typeface="Verdana" panose="020B0604030504040204" pitchFamily="34" charset="0"/>
                <a:ea typeface="Verdana" panose="020B0604030504040204" pitchFamily="34" charset="0"/>
                <a:cs typeface="Verdana" panose="020B0604030504040204" pitchFamily="34" charset="0"/>
              </a:rPr>
              <a:t>Common Triggers include: </a:t>
            </a:r>
          </a:p>
          <a:p>
            <a:pPr lvl="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Unpredictability (e.g. a fire drill) </a:t>
            </a:r>
          </a:p>
          <a:p>
            <a:pPr lvl="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Sensory overload </a:t>
            </a:r>
          </a:p>
          <a:p>
            <a:pPr lvl="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Feeling vulnerable or frustrated </a:t>
            </a:r>
          </a:p>
          <a:p>
            <a:pPr lvl="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Confrontation </a:t>
            </a:r>
          </a:p>
          <a:p>
            <a:pPr lvl="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Environmental</a:t>
            </a:r>
          </a:p>
          <a:p>
            <a:pPr lvl="1">
              <a:buFont typeface="Wingdings" panose="05000000000000000000" pitchFamily="2" charset="2"/>
              <a:buChar char="Ø"/>
            </a:pPr>
            <a:r>
              <a:rPr lang="en-US" sz="2200" dirty="0">
                <a:latin typeface="Verdana" panose="020B0604030504040204" pitchFamily="34" charset="0"/>
                <a:ea typeface="Verdana" panose="020B0604030504040204" pitchFamily="34" charset="0"/>
                <a:cs typeface="Verdana" panose="020B0604030504040204" pitchFamily="34" charset="0"/>
              </a:rPr>
              <a:t>Sensory</a:t>
            </a:r>
          </a:p>
          <a:p>
            <a:endParaRPr lang="en-US" dirty="0"/>
          </a:p>
          <a:p>
            <a:pPr marL="34290" indent="0" algn="r">
              <a:buNone/>
            </a:pPr>
            <a:endParaRPr lang="en-US" dirty="0"/>
          </a:p>
          <a:p>
            <a:pPr marL="34290" indent="0" algn="r">
              <a:buNone/>
            </a:pPr>
            <a:endParaRPr lang="en-US" sz="1200" dirty="0">
              <a:latin typeface="Arial Narrow" panose="020B0606020202030204" pitchFamily="34" charset="0"/>
            </a:endParaRPr>
          </a:p>
          <a:p>
            <a:pPr marL="34290" indent="0" algn="r">
              <a:buNone/>
            </a:pPr>
            <a:endParaRPr lang="en-US" sz="1200" dirty="0">
              <a:latin typeface="Arial Narrow" panose="020B0606020202030204" pitchFamily="34" charset="0"/>
            </a:endParaRPr>
          </a:p>
          <a:p>
            <a:pPr marL="34290" indent="0" algn="r">
              <a:buNone/>
            </a:pPr>
            <a:r>
              <a:rPr lang="en-US" sz="1200" dirty="0">
                <a:latin typeface="Arial Narrow" panose="020B0606020202030204" pitchFamily="34" charset="0"/>
              </a:rPr>
              <a:t>Trauma and Resilience: An Adolescent Provider Toolkit; </a:t>
            </a:r>
          </a:p>
          <a:p>
            <a:pPr marL="34290" indent="0" algn="r">
              <a:buNone/>
            </a:pPr>
            <a:r>
              <a:rPr lang="en-US" sz="1200" dirty="0">
                <a:latin typeface="Arial Narrow" panose="020B0606020202030204" pitchFamily="34" charset="0"/>
              </a:rPr>
              <a:t>Adolescent Health Working Group 2013 </a:t>
            </a:r>
          </a:p>
        </p:txBody>
      </p:sp>
    </p:spTree>
    <p:extLst>
      <p:ext uri="{BB962C8B-B14F-4D97-AF65-F5344CB8AC3E}">
        <p14:creationId xmlns:p14="http://schemas.microsoft.com/office/powerpoint/2010/main" val="12627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What Can We Do?</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solidFill>
                  <a:srgbClr val="92D050"/>
                </a:solidFill>
              </a:rPr>
              <a:t>What can we do as service providers to avoid triggering and/or adding to an individual’s trauma?</a:t>
            </a:r>
          </a:p>
          <a:p>
            <a:pPr marL="0" indent="0" algn="ctr">
              <a:buNone/>
            </a:pPr>
            <a:endParaRPr lang="en-US" dirty="0"/>
          </a:p>
          <a:p>
            <a:pPr marL="0" indent="0" algn="ctr">
              <a:buNone/>
            </a:pPr>
            <a:r>
              <a:rPr lang="en-US" dirty="0"/>
              <a:t>First do no harm.</a:t>
            </a:r>
          </a:p>
          <a:p>
            <a:pPr marL="0" indent="0" algn="ctr">
              <a:buNone/>
            </a:pPr>
            <a:r>
              <a:rPr lang="en-US" sz="1800" i="1" dirty="0"/>
              <a:t>                                                            Hippocratic Oath</a:t>
            </a:r>
          </a:p>
        </p:txBody>
      </p:sp>
      <p:sp>
        <p:nvSpPr>
          <p:cNvPr id="4" name="Slide Number Placeholder 3"/>
          <p:cNvSpPr>
            <a:spLocks noGrp="1"/>
          </p:cNvSpPr>
          <p:nvPr>
            <p:ph type="sldNum" sz="quarter" idx="12"/>
          </p:nvPr>
        </p:nvSpPr>
        <p:spPr/>
        <p:txBody>
          <a:bodyPr/>
          <a:lstStyle/>
          <a:p>
            <a:fld id="{078AA309-8C80-B544-8D0C-6E2421A4D394}" type="slidenum">
              <a:rPr lang="en-US" smtClean="0"/>
              <a:pPr/>
              <a:t>19</a:t>
            </a:fld>
            <a:endParaRPr lang="en-US"/>
          </a:p>
        </p:txBody>
      </p:sp>
    </p:spTree>
    <p:extLst>
      <p:ext uri="{BB962C8B-B14F-4D97-AF65-F5344CB8AC3E}">
        <p14:creationId xmlns:p14="http://schemas.microsoft.com/office/powerpoint/2010/main" val="231446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and Foremost!</a:t>
            </a:r>
          </a:p>
        </p:txBody>
      </p:sp>
      <p:sp>
        <p:nvSpPr>
          <p:cNvPr id="4" name="Slide Number Placeholder 3"/>
          <p:cNvSpPr>
            <a:spLocks noGrp="1"/>
          </p:cNvSpPr>
          <p:nvPr>
            <p:ph type="sldNum" sz="quarter" idx="12"/>
          </p:nvPr>
        </p:nvSpPr>
        <p:spPr/>
        <p:txBody>
          <a:bodyPr/>
          <a:lstStyle/>
          <a:p>
            <a:fld id="{078AA309-8C80-B544-8D0C-6E2421A4D394}" type="slidenum">
              <a:rPr lang="en-US" smtClean="0"/>
              <a:pPr/>
              <a:t>2</a:t>
            </a:fld>
            <a:endParaRPr lang="en-US"/>
          </a:p>
        </p:txBody>
      </p:sp>
      <p:pic>
        <p:nvPicPr>
          <p:cNvPr id="5" name="Picture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19" y="1632841"/>
            <a:ext cx="5910968" cy="3940645"/>
          </a:xfrm>
        </p:spPr>
      </p:pic>
      <p:sp>
        <p:nvSpPr>
          <p:cNvPr id="6" name="Rectangle 5"/>
          <p:cNvSpPr/>
          <p:nvPr/>
        </p:nvSpPr>
        <p:spPr>
          <a:xfrm>
            <a:off x="6252754" y="1406418"/>
            <a:ext cx="2555966" cy="5147563"/>
          </a:xfrm>
          <a:prstGeom prst="rect">
            <a:avLst/>
          </a:prstGeom>
        </p:spPr>
        <p:txBody>
          <a:bodyPr wrap="square">
            <a:spAutoFit/>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p>
            <a:pPr algn="ctr"/>
            <a:r>
              <a:rPr lang="en-US" dirty="0">
                <a:latin typeface="Verdana" panose="020B0604030504040204" pitchFamily="34" charset="0"/>
                <a:ea typeface="Verdana" panose="020B0604030504040204" pitchFamily="34" charset="0"/>
                <a:cs typeface="Verdana" panose="020B0604030504040204" pitchFamily="34" charset="0"/>
              </a:rPr>
              <a:t>In the unlikely event of a sudden change in cabin pressure, oxygen compartments will automatically open in the panel above your seat.  </a:t>
            </a:r>
          </a:p>
          <a:p>
            <a:pPr algn="ctr"/>
            <a:r>
              <a:rPr lang="en-US" dirty="0">
                <a:latin typeface="Verdana" panose="020B0604030504040204" pitchFamily="34" charset="0"/>
                <a:ea typeface="Verdana" panose="020B0604030504040204" pitchFamily="34" charset="0"/>
                <a:cs typeface="Verdana" panose="020B0604030504040204" pitchFamily="34" charset="0"/>
              </a:rPr>
              <a:t>Please fasten your own oxygen mask before offering assistance to others.</a:t>
            </a:r>
          </a:p>
          <a:p>
            <a:pPr algn="ctr"/>
            <a:endParaRPr lang="en-US" dirty="0">
              <a:latin typeface="Verdana" panose="020B0604030504040204" pitchFamily="34" charset="0"/>
              <a:ea typeface="Verdana" panose="020B0604030504040204" pitchFamily="34" charset="0"/>
              <a:cs typeface="Verdana" panose="020B0604030504040204" pitchFamily="34" charset="0"/>
            </a:endParaRPr>
          </a:p>
          <a:p>
            <a:pPr algn="r"/>
            <a:endParaRPr lang="en-US" dirty="0">
              <a:latin typeface="Arial Narrow" panose="020B0606020202030204" pitchFamily="34" charset="0"/>
              <a:ea typeface="Verdana" panose="020B0604030504040204" pitchFamily="34" charset="0"/>
              <a:cs typeface="Verdana" panose="020B0604030504040204" pitchFamily="34" charset="0"/>
            </a:endParaRPr>
          </a:p>
          <a:p>
            <a:pPr algn="r"/>
            <a:endParaRPr lang="en-US" dirty="0">
              <a:latin typeface="Arial Narrow" panose="020B0606020202030204" pitchFamily="34" charset="0"/>
              <a:ea typeface="Verdana" panose="020B0604030504040204" pitchFamily="34" charset="0"/>
              <a:cs typeface="Verdana" panose="020B0604030504040204" pitchFamily="34" charset="0"/>
            </a:endParaRPr>
          </a:p>
          <a:p>
            <a:pPr algn="r"/>
            <a:r>
              <a:rPr lang="en-US" sz="1050" dirty="0">
                <a:latin typeface="Arial Narrow" panose="020B0606020202030204" pitchFamily="34" charset="0"/>
                <a:ea typeface="Verdana" panose="020B0604030504040204" pitchFamily="34" charset="0"/>
                <a:cs typeface="Verdana" panose="020B0604030504040204" pitchFamily="34" charset="0"/>
              </a:rPr>
              <a:t>http://www.airlineannouncement.com/</a:t>
            </a:r>
          </a:p>
          <a:p>
            <a:pPr algn="ctr"/>
            <a:endParaRPr lang="en-US" sz="1200" dirty="0">
              <a:latin typeface="Arial Narrow" panose="020B0606020202030204" pitchFamily="34" charset="0"/>
            </a:endParaRPr>
          </a:p>
        </p:txBody>
      </p:sp>
    </p:spTree>
    <p:extLst>
      <p:ext uri="{BB962C8B-B14F-4D97-AF65-F5344CB8AC3E}">
        <p14:creationId xmlns:p14="http://schemas.microsoft.com/office/powerpoint/2010/main" val="110150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92D050"/>
                </a:solidFill>
                <a:latin typeface="Verdana" panose="020B0604030504040204" pitchFamily="34" charset="0"/>
                <a:ea typeface="Verdana" panose="020B0604030504040204" pitchFamily="34" charset="0"/>
                <a:cs typeface="Verdana" panose="020B0604030504040204" pitchFamily="34" charset="0"/>
              </a:rPr>
              <a:t>What is Trauma Informed Care?</a:t>
            </a:r>
          </a:p>
        </p:txBody>
      </p:sp>
      <p:sp>
        <p:nvSpPr>
          <p:cNvPr id="3" name="Content Placeholder 2"/>
          <p:cNvSpPr>
            <a:spLocks noGrp="1"/>
          </p:cNvSpPr>
          <p:nvPr>
            <p:ph idx="1"/>
          </p:nvPr>
        </p:nvSpPr>
        <p:spPr>
          <a:xfrm>
            <a:off x="457200" y="1356630"/>
            <a:ext cx="8229600" cy="5070296"/>
          </a:xfrm>
        </p:spPr>
        <p:txBody>
          <a:bodyPr>
            <a:no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TIC is a strengths-based framework that is grounded in an understanding of and responsiveness to the impact of trauma … that emphasizes physical, psychological, and emotional safety for both providers and survivors … and creates opportunities for survivors to rebuild a sense of control and empowerment.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Instead of asking, “What is wrong with this person?”  Ask instead, “What has happened to this person?”</a:t>
            </a:r>
          </a:p>
          <a:p>
            <a:pPr marL="34290" indent="0" algn="r">
              <a:buNone/>
            </a:pPr>
            <a:endParaRPr lang="en-US" sz="1050" dirty="0">
              <a:latin typeface="Arial Narrow" panose="020B0606020202030204" pitchFamily="34" charset="0"/>
            </a:endParaRPr>
          </a:p>
          <a:p>
            <a:pPr marL="34290" indent="0" algn="r">
              <a:buNone/>
            </a:pPr>
            <a:endParaRPr lang="en-US" sz="1050" u="sng" dirty="0">
              <a:hlinkClick r:id="rId2"/>
            </a:endParaRPr>
          </a:p>
          <a:p>
            <a:pPr marL="34290" indent="0" algn="r">
              <a:buNone/>
            </a:pPr>
            <a:r>
              <a:rPr lang="en-US" sz="1050" u="sng" dirty="0">
                <a:hlinkClick r:id="rId2"/>
              </a:rPr>
              <a:t>https://www.dfps.state.tx.us/Training/Trauma_Informed_Care/page02.asp</a:t>
            </a:r>
            <a:endParaRPr lang="en-US" sz="1050" dirty="0">
              <a:latin typeface="Arial Narrow" panose="020B0606020202030204" pitchFamily="34" charset="0"/>
            </a:endParaRPr>
          </a:p>
          <a:p>
            <a:pPr marL="34290" indent="0" algn="r">
              <a:buNone/>
            </a:pPr>
            <a:r>
              <a:rPr lang="en-US" sz="1050" dirty="0">
                <a:latin typeface="Arial Narrow" panose="020B0606020202030204" pitchFamily="34" charset="0"/>
              </a:rPr>
              <a:t>Hopper, </a:t>
            </a:r>
            <a:r>
              <a:rPr lang="en-US" sz="1050" dirty="0" err="1">
                <a:latin typeface="Arial Narrow" panose="020B0606020202030204" pitchFamily="34" charset="0"/>
              </a:rPr>
              <a:t>Bassuk</a:t>
            </a:r>
            <a:r>
              <a:rPr lang="en-US" sz="1050" dirty="0">
                <a:latin typeface="Arial Narrow" panose="020B0606020202030204" pitchFamily="34" charset="0"/>
              </a:rPr>
              <a:t> &amp; Olivet 2010, pg.82</a:t>
            </a:r>
          </a:p>
        </p:txBody>
      </p:sp>
    </p:spTree>
    <p:extLst>
      <p:ext uri="{BB962C8B-B14F-4D97-AF65-F5344CB8AC3E}">
        <p14:creationId xmlns:p14="http://schemas.microsoft.com/office/powerpoint/2010/main" val="194269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br>
              <a:rPr lang="en-US" dirty="0"/>
            </a:br>
            <a:r>
              <a:rPr lang="en-US" dirty="0">
                <a:solidFill>
                  <a:srgbClr val="92D050"/>
                </a:solidFill>
              </a:rPr>
              <a:t>A </a:t>
            </a:r>
            <a:r>
              <a:rPr lang="en-US" u="sng" dirty="0">
                <a:solidFill>
                  <a:srgbClr val="92D050"/>
                </a:solidFill>
              </a:rPr>
              <a:t>Trauma System </a:t>
            </a:r>
            <a:r>
              <a:rPr lang="en-US" dirty="0">
                <a:solidFill>
                  <a:srgbClr val="92D050"/>
                </a:solidFill>
              </a:rPr>
              <a:t>consists of: </a:t>
            </a:r>
            <a:br>
              <a:rPr lang="en-US" dirty="0">
                <a:solidFill>
                  <a:srgbClr val="92D050"/>
                </a:solidFill>
              </a:rPr>
            </a:br>
            <a:endParaRPr lang="en-US" dirty="0">
              <a:solidFill>
                <a:srgbClr val="92D050"/>
              </a:solidFill>
            </a:endParaRPr>
          </a:p>
        </p:txBody>
      </p:sp>
      <p:sp>
        <p:nvSpPr>
          <p:cNvPr id="3" name="Content Placeholder 2"/>
          <p:cNvSpPr>
            <a:spLocks noGrp="1"/>
          </p:cNvSpPr>
          <p:nvPr>
            <p:ph idx="1"/>
          </p:nvPr>
        </p:nvSpPr>
        <p:spPr>
          <a:xfrm>
            <a:off x="165463" y="1418517"/>
            <a:ext cx="8786948" cy="4834237"/>
          </a:xfrm>
        </p:spPr>
        <p:txBody>
          <a:bodyPr>
            <a:normAutofit fontScale="85000" lnSpcReduction="20000"/>
          </a:bodyPr>
          <a:lstStyle/>
          <a:p>
            <a:endParaRPr lang="en-US" dirty="0"/>
          </a:p>
          <a:p>
            <a:r>
              <a:rPr lang="en-US" sz="3100" dirty="0">
                <a:latin typeface="Verdana" panose="020B0604030504040204" pitchFamily="34" charset="0"/>
                <a:ea typeface="Verdana" panose="020B0604030504040204" pitchFamily="34" charset="0"/>
                <a:cs typeface="Verdana" panose="020B0604030504040204" pitchFamily="34" charset="0"/>
              </a:rPr>
              <a:t>a traumatized person who has difficulty regulating emotional states (and behavior) </a:t>
            </a:r>
          </a:p>
          <a:p>
            <a:pPr marL="0" indent="0">
              <a:buNone/>
            </a:pPr>
            <a:endParaRPr lang="en-US" sz="3100" dirty="0">
              <a:latin typeface="Verdana" panose="020B0604030504040204" pitchFamily="34" charset="0"/>
              <a:ea typeface="Verdana" panose="020B0604030504040204" pitchFamily="34" charset="0"/>
              <a:cs typeface="Verdana" panose="020B0604030504040204" pitchFamily="34" charset="0"/>
            </a:endParaRPr>
          </a:p>
          <a:p>
            <a:pPr marL="34290" indent="0" algn="ctr">
              <a:buNone/>
            </a:pPr>
            <a:r>
              <a:rPr lang="en-US" sz="3100" dirty="0">
                <a:latin typeface="Verdana" panose="020B0604030504040204" pitchFamily="34" charset="0"/>
                <a:ea typeface="Verdana" panose="020B0604030504040204" pitchFamily="34" charset="0"/>
                <a:cs typeface="Verdana" panose="020B0604030504040204" pitchFamily="34" charset="0"/>
              </a:rPr>
              <a:t>and </a:t>
            </a:r>
          </a:p>
          <a:p>
            <a:pPr marL="34290" indent="0" algn="ctr">
              <a:buNone/>
            </a:pPr>
            <a:endParaRPr lang="en-US" sz="3100" dirty="0">
              <a:latin typeface="Verdana" panose="020B0604030504040204" pitchFamily="34" charset="0"/>
              <a:ea typeface="Verdana" panose="020B0604030504040204" pitchFamily="34" charset="0"/>
              <a:cs typeface="Verdana" panose="020B0604030504040204" pitchFamily="34" charset="0"/>
            </a:endParaRPr>
          </a:p>
          <a:p>
            <a:r>
              <a:rPr lang="en-US" sz="3100" dirty="0">
                <a:latin typeface="Verdana" panose="020B0604030504040204" pitchFamily="34" charset="0"/>
                <a:ea typeface="Verdana" panose="020B0604030504040204" pitchFamily="34" charset="0"/>
                <a:cs typeface="Verdana" panose="020B0604030504040204" pitchFamily="34" charset="0"/>
              </a:rPr>
              <a:t>a social environment and/or system of care that is not able to </a:t>
            </a:r>
            <a:r>
              <a:rPr lang="en-US" sz="3100" i="1" dirty="0">
                <a:latin typeface="Verdana" panose="020B0604030504040204" pitchFamily="34" charset="0"/>
                <a:ea typeface="Verdana" panose="020B0604030504040204" pitchFamily="34" charset="0"/>
                <a:cs typeface="Verdana" panose="020B0604030504040204" pitchFamily="34" charset="0"/>
              </a:rPr>
              <a:t>help</a:t>
            </a:r>
            <a:r>
              <a:rPr lang="en-US" sz="3100" dirty="0">
                <a:latin typeface="Verdana" panose="020B0604030504040204" pitchFamily="34" charset="0"/>
                <a:ea typeface="Verdana" panose="020B0604030504040204" pitchFamily="34" charset="0"/>
                <a:cs typeface="Verdana" panose="020B0604030504040204" pitchFamily="34" charset="0"/>
              </a:rPr>
              <a:t> the person to regulate these emotional states (and behaviors) (e.g. caregivers, school) </a:t>
            </a:r>
          </a:p>
          <a:p>
            <a:endParaRPr lang="en-US" dirty="0"/>
          </a:p>
          <a:p>
            <a:pPr marL="34290" indent="0" algn="r">
              <a:buNone/>
            </a:pPr>
            <a:endParaRPr lang="en-US" dirty="0"/>
          </a:p>
          <a:p>
            <a:pPr marL="34290" indent="0" algn="r">
              <a:buNone/>
            </a:pPr>
            <a:r>
              <a:rPr lang="en-US" sz="1050" dirty="0">
                <a:latin typeface="Arial Narrow" panose="020B0606020202030204" pitchFamily="34" charset="0"/>
              </a:rPr>
              <a:t>Joyce Dorado, Ph.D (2013) Child and Adolescent Services, </a:t>
            </a:r>
          </a:p>
          <a:p>
            <a:pPr marL="34290" indent="0" algn="r">
              <a:buNone/>
            </a:pPr>
            <a:r>
              <a:rPr lang="en-US" sz="1050" dirty="0">
                <a:latin typeface="Arial Narrow" panose="020B0606020202030204" pitchFamily="34" charset="0"/>
              </a:rPr>
              <a:t>UCSF/SFGH (Saxe, 2006) </a:t>
            </a:r>
          </a:p>
        </p:txBody>
      </p:sp>
    </p:spTree>
    <p:extLst>
      <p:ext uri="{BB962C8B-B14F-4D97-AF65-F5344CB8AC3E}">
        <p14:creationId xmlns:p14="http://schemas.microsoft.com/office/powerpoint/2010/main" val="16414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92D050"/>
                </a:solidFill>
              </a:rPr>
              <a:t>A </a:t>
            </a:r>
            <a:r>
              <a:rPr lang="en-US" u="sng" dirty="0">
                <a:solidFill>
                  <a:srgbClr val="92D050"/>
                </a:solidFill>
              </a:rPr>
              <a:t>Trauma Informed Approach</a:t>
            </a:r>
            <a:r>
              <a:rPr lang="en-US" dirty="0">
                <a:solidFill>
                  <a:srgbClr val="92D050"/>
                </a:solidFill>
              </a:rPr>
              <a:t>: </a:t>
            </a:r>
            <a:br>
              <a:rPr lang="en-US" dirty="0">
                <a:solidFill>
                  <a:srgbClr val="92D050"/>
                </a:solidFill>
              </a:rPr>
            </a:br>
            <a:endParaRPr lang="en-US" dirty="0">
              <a:solidFill>
                <a:srgbClr val="92D050"/>
              </a:solidFill>
            </a:endParaRPr>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endParaRPr lang="en-US" dirty="0"/>
          </a:p>
          <a:p>
            <a:r>
              <a:rPr lang="en-US" dirty="0">
                <a:latin typeface="Verdana" panose="020B0604030504040204" pitchFamily="34" charset="0"/>
                <a:ea typeface="Verdana" panose="020B0604030504040204" pitchFamily="34" charset="0"/>
                <a:cs typeface="Verdana" panose="020B0604030504040204" pitchFamily="34" charset="0"/>
              </a:rPr>
              <a:t>Recognizes that certain behaviors are related to traumatic experience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Shifts from a model that asks, “What is wrong with you?” to one that asks, “What happened to you?”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 new question emerges: “How can we shift our environment and practices to respond more effectively to your needs?” </a:t>
            </a:r>
          </a:p>
          <a:p>
            <a:endParaRPr lang="en-US" dirty="0"/>
          </a:p>
          <a:p>
            <a:pPr marL="34290" indent="0" algn="r">
              <a:buNone/>
            </a:pPr>
            <a:r>
              <a:rPr lang="en-US" sz="1125" dirty="0">
                <a:latin typeface="Arial Narrow" panose="020B0606020202030204" pitchFamily="34" charset="0"/>
              </a:rPr>
              <a:t>Using Trauma Informed Strategies to De-Escalate Classroom Conflict, </a:t>
            </a:r>
          </a:p>
          <a:p>
            <a:pPr marL="34290" indent="0" algn="r">
              <a:buNone/>
            </a:pPr>
            <a:r>
              <a:rPr lang="en-US" sz="1125" dirty="0">
                <a:latin typeface="Arial Narrow" panose="020B0606020202030204" pitchFamily="34" charset="0"/>
              </a:rPr>
              <a:t>Jenn Rader, James Morehouse Project, El Cerrito High School </a:t>
            </a:r>
          </a:p>
          <a:p>
            <a:endParaRPr lang="en-US" dirty="0"/>
          </a:p>
        </p:txBody>
      </p:sp>
    </p:spTree>
    <p:extLst>
      <p:ext uri="{BB962C8B-B14F-4D97-AF65-F5344CB8AC3E}">
        <p14:creationId xmlns:p14="http://schemas.microsoft.com/office/powerpoint/2010/main" val="17387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So …..</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92D050"/>
                </a:solidFill>
              </a:rPr>
              <a:t>are we all therapists and counselors in addition to our current jobs?????</a:t>
            </a:r>
          </a:p>
        </p:txBody>
      </p:sp>
      <p:sp>
        <p:nvSpPr>
          <p:cNvPr id="4" name="Slide Number Placeholder 3"/>
          <p:cNvSpPr>
            <a:spLocks noGrp="1"/>
          </p:cNvSpPr>
          <p:nvPr>
            <p:ph type="sldNum" sz="quarter" idx="12"/>
          </p:nvPr>
        </p:nvSpPr>
        <p:spPr/>
        <p:txBody>
          <a:bodyPr/>
          <a:lstStyle/>
          <a:p>
            <a:fld id="{078AA309-8C80-B544-8D0C-6E2421A4D394}" type="slidenum">
              <a:rPr lang="en-US" smtClean="0"/>
              <a:pPr/>
              <a:t>23</a:t>
            </a:fld>
            <a:endParaRPr lang="en-US"/>
          </a:p>
        </p:txBody>
      </p:sp>
    </p:spTree>
    <p:extLst>
      <p:ext uri="{BB962C8B-B14F-4D97-AF65-F5344CB8AC3E}">
        <p14:creationId xmlns:p14="http://schemas.microsoft.com/office/powerpoint/2010/main" val="324341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FFC000"/>
                </a:solidFill>
                <a:latin typeface="Verdana" panose="020B0604030504040204" pitchFamily="34" charset="0"/>
                <a:ea typeface="Verdana" panose="020B0604030504040204" pitchFamily="34" charset="0"/>
                <a:cs typeface="Verdana" panose="020B0604030504040204" pitchFamily="34" charset="0"/>
              </a:rPr>
              <a:t>No ……., but </a:t>
            </a:r>
          </a:p>
        </p:txBody>
      </p:sp>
      <p:sp>
        <p:nvSpPr>
          <p:cNvPr id="3" name="Content Placeholder 2"/>
          <p:cNvSpPr>
            <a:spLocks noGrp="1"/>
          </p:cNvSpPr>
          <p:nvPr>
            <p:ph idx="1"/>
          </p:nvPr>
        </p:nvSpPr>
        <p:spPr/>
        <p:txBody>
          <a:bodyPr/>
          <a:lstStyle/>
          <a:p>
            <a:pPr marL="34290" indent="0" algn="ctr">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34290" indent="0" algn="ctr">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34290" indent="0" algn="ctr">
              <a:buNone/>
            </a:pPr>
            <a:r>
              <a:rPr lang="en-US" dirty="0">
                <a:solidFill>
                  <a:srgbClr val="FFC000"/>
                </a:solidFill>
                <a:latin typeface="Verdana" panose="020B0604030504040204" pitchFamily="34" charset="0"/>
                <a:ea typeface="Verdana" panose="020B0604030504040204" pitchFamily="34" charset="0"/>
                <a:cs typeface="Verdana" panose="020B0604030504040204" pitchFamily="34" charset="0"/>
              </a:rPr>
              <a:t>what does this mean for </a:t>
            </a:r>
            <a:br>
              <a:rPr lang="en-US" dirty="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dirty="0">
                <a:solidFill>
                  <a:srgbClr val="FFC000"/>
                </a:solidFill>
                <a:latin typeface="Verdana" panose="020B0604030504040204" pitchFamily="34" charset="0"/>
                <a:ea typeface="Verdana" panose="020B0604030504040204" pitchFamily="34" charset="0"/>
                <a:cs typeface="Verdana" panose="020B0604030504040204" pitchFamily="34" charset="0"/>
              </a:rPr>
              <a:t>me as a service provider?</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253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Containment:  What if someone self-discloses?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Ask yourself:  “What would I say to a loved one?”</a:t>
            </a:r>
          </a:p>
          <a:p>
            <a:r>
              <a:rPr lang="en-US" dirty="0"/>
              <a:t>“I am really sorry this happened to you.”</a:t>
            </a:r>
          </a:p>
          <a:p>
            <a:r>
              <a:rPr lang="en-US" dirty="0"/>
              <a:t>“Is there a connection between what happened then and the problems you are facing now?”</a:t>
            </a:r>
          </a:p>
          <a:p>
            <a:r>
              <a:rPr lang="en-US" dirty="0"/>
              <a:t>Offer practical help: remove barriers, facilitate access to resources</a:t>
            </a:r>
          </a:p>
          <a:p>
            <a:r>
              <a:rPr lang="en-US" dirty="0"/>
              <a:t>If he/she gets emotional, don’t panic:  normalize the reaction-”I get why that’s so upsetting.”</a:t>
            </a:r>
          </a:p>
          <a:p>
            <a:r>
              <a:rPr lang="en-US" dirty="0"/>
              <a:t>Redirect energy to productive activity: “Let’s see what we can do to move past this.”</a:t>
            </a:r>
          </a:p>
          <a:p>
            <a:r>
              <a:rPr lang="en-US" dirty="0"/>
              <a:t>Referrals to other providers as appropriate.</a:t>
            </a:r>
          </a:p>
          <a:p>
            <a:endParaRPr lang="en-US" dirty="0"/>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25</a:t>
            </a:fld>
            <a:endParaRPr lang="en-US"/>
          </a:p>
        </p:txBody>
      </p:sp>
    </p:spTree>
    <p:extLst>
      <p:ext uri="{BB962C8B-B14F-4D97-AF65-F5344CB8AC3E}">
        <p14:creationId xmlns:p14="http://schemas.microsoft.com/office/powerpoint/2010/main" val="3883850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REMEMBER</a:t>
            </a:r>
          </a:p>
        </p:txBody>
      </p:sp>
      <p:sp>
        <p:nvSpPr>
          <p:cNvPr id="3" name="Content Placeholder 2"/>
          <p:cNvSpPr>
            <a:spLocks noGrp="1"/>
          </p:cNvSpPr>
          <p:nvPr>
            <p:ph idx="1"/>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Working in a trauma-informed system, individuals recognize </a:t>
            </a:r>
            <a:r>
              <a:rPr lang="en-US" sz="2800">
                <a:latin typeface="Verdana" panose="020B0604030504040204" pitchFamily="34" charset="0"/>
                <a:ea typeface="Verdana" panose="020B0604030504040204" pitchFamily="34" charset="0"/>
                <a:cs typeface="Verdana" panose="020B0604030504040204" pitchFamily="34" charset="0"/>
              </a:rPr>
              <a:t>that they personally </a:t>
            </a:r>
            <a:r>
              <a:rPr lang="en-US" sz="2800" dirty="0">
                <a:latin typeface="Verdana" panose="020B0604030504040204" pitchFamily="34" charset="0"/>
                <a:ea typeface="Verdana" panose="020B0604030504040204" pitchFamily="34" charset="0"/>
                <a:cs typeface="Verdana" panose="020B0604030504040204" pitchFamily="34" charset="0"/>
              </a:rPr>
              <a:t>are not immune to the impacts of behavioral health issues, stress, or trauma.</a:t>
            </a:r>
          </a:p>
          <a:p>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sz="2800" dirty="0">
                <a:latin typeface="Verdana" panose="020B0604030504040204" pitchFamily="34" charset="0"/>
                <a:ea typeface="Verdana" panose="020B0604030504040204" pitchFamily="34" charset="0"/>
                <a:cs typeface="Verdana" panose="020B0604030504040204" pitchFamily="34" charset="0"/>
              </a:rPr>
              <a:t>At the core of our ability to help others is the ability to help ourselves.</a:t>
            </a: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26</a:t>
            </a:fld>
            <a:endParaRPr lang="en-US"/>
          </a:p>
        </p:txBody>
      </p:sp>
    </p:spTree>
    <p:extLst>
      <p:ext uri="{BB962C8B-B14F-4D97-AF65-F5344CB8AC3E}">
        <p14:creationId xmlns:p14="http://schemas.microsoft.com/office/powerpoint/2010/main" val="2643354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1030" name="Picture 6" descr="Image result for Stress Management n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63" y="432412"/>
            <a:ext cx="7846576" cy="549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79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 the Workplace</a:t>
            </a:r>
          </a:p>
        </p:txBody>
      </p:sp>
      <p:sp>
        <p:nvSpPr>
          <p:cNvPr id="3" name="Content Placeholder 2"/>
          <p:cNvSpPr>
            <a:spLocks noGrp="1"/>
          </p:cNvSpPr>
          <p:nvPr>
            <p:ph idx="1"/>
          </p:nvPr>
        </p:nvSpPr>
        <p:spPr/>
        <p:txBody>
          <a:bodyPr>
            <a:normAutofit fontScale="85000" lnSpcReduction="20000"/>
          </a:bodyPr>
          <a:lstStyle/>
          <a:p>
            <a:pPr lvl="0"/>
            <a:r>
              <a:rPr lang="en-US" sz="3000" dirty="0">
                <a:latin typeface="Verdana" panose="020B0604030504040204" pitchFamily="34" charset="0"/>
                <a:ea typeface="Verdana" panose="020B0604030504040204" pitchFamily="34" charset="0"/>
                <a:cs typeface="Verdana" panose="020B0604030504040204" pitchFamily="34" charset="0"/>
              </a:rPr>
              <a:t>Be mindful of your physical environment – add color, scents, sound, lighting (favorite piece of art, nature-inspired items, lavender air freshener, cheerful lamp)</a:t>
            </a:r>
          </a:p>
          <a:p>
            <a:pPr lvl="0"/>
            <a:r>
              <a:rPr lang="en-US" sz="3000" dirty="0">
                <a:latin typeface="Verdana" panose="020B0604030504040204" pitchFamily="34" charset="0"/>
                <a:ea typeface="Verdana" panose="020B0604030504040204" pitchFamily="34" charset="0"/>
                <a:cs typeface="Verdana" panose="020B0604030504040204" pitchFamily="34" charset="0"/>
              </a:rPr>
              <a:t>Create a basket of go-to comfort items for all</a:t>
            </a:r>
          </a:p>
          <a:p>
            <a:pPr lvl="0"/>
            <a:r>
              <a:rPr lang="en-US" sz="3000" dirty="0">
                <a:latin typeface="Verdana" panose="020B0604030504040204" pitchFamily="34" charset="0"/>
                <a:ea typeface="Verdana" panose="020B0604030504040204" pitchFamily="34" charset="0"/>
                <a:cs typeface="Verdana" panose="020B0604030504040204" pitchFamily="34" charset="0"/>
              </a:rPr>
              <a:t>Mandala coloring items  </a:t>
            </a:r>
            <a:r>
              <a:rPr lang="en-US" sz="3000" dirty="0">
                <a:latin typeface="Verdana" panose="020B0604030504040204" pitchFamily="34" charset="0"/>
                <a:ea typeface="Verdana" panose="020B0604030504040204" pitchFamily="34" charset="0"/>
                <a:cs typeface="Verdana" panose="020B0604030504040204" pitchFamily="34" charset="0"/>
                <a:hlinkClick r:id="rId2"/>
              </a:rPr>
              <a:t>https://mondaymandala.com/m</a:t>
            </a:r>
            <a:endParaRPr lang="en-US" sz="3000" dirty="0">
              <a:latin typeface="Verdana" panose="020B0604030504040204" pitchFamily="34" charset="0"/>
              <a:ea typeface="Verdana" panose="020B0604030504040204" pitchFamily="34" charset="0"/>
              <a:cs typeface="Verdana" panose="020B0604030504040204" pitchFamily="34" charset="0"/>
            </a:endParaRPr>
          </a:p>
          <a:p>
            <a:pPr lvl="0"/>
            <a:r>
              <a:rPr lang="en-US" sz="3000" dirty="0">
                <a:latin typeface="Verdana" panose="020B0604030504040204" pitchFamily="34" charset="0"/>
                <a:ea typeface="Verdana" panose="020B0604030504040204" pitchFamily="34" charset="0"/>
                <a:cs typeface="Verdana" panose="020B0604030504040204" pitchFamily="34" charset="0"/>
              </a:rPr>
              <a:t>Meaningful poems or images</a:t>
            </a:r>
          </a:p>
          <a:p>
            <a:pPr lvl="0"/>
            <a:r>
              <a:rPr lang="en-US" sz="3000" dirty="0">
                <a:latin typeface="Verdana" panose="020B0604030504040204" pitchFamily="34" charset="0"/>
                <a:ea typeface="Verdana" panose="020B0604030504040204" pitchFamily="34" charset="0"/>
                <a:cs typeface="Verdana" panose="020B0604030504040204" pitchFamily="34" charset="0"/>
              </a:rPr>
              <a:t>Random acts of kindness!</a:t>
            </a:r>
          </a:p>
          <a:p>
            <a:pPr lvl="0"/>
            <a:r>
              <a:rPr lang="en-US" sz="3000" dirty="0">
                <a:latin typeface="Verdana" panose="020B0604030504040204" pitchFamily="34" charset="0"/>
                <a:ea typeface="Verdana" panose="020B0604030504040204" pitchFamily="34" charset="0"/>
                <a:cs typeface="Verdana" panose="020B0604030504040204" pitchFamily="34" charset="0"/>
              </a:rPr>
              <a:t>Team Spirit</a:t>
            </a:r>
          </a:p>
          <a:p>
            <a:pPr lvl="0"/>
            <a:r>
              <a:rPr lang="en-US" sz="3000" dirty="0">
                <a:latin typeface="Verdana" panose="020B0604030504040204" pitchFamily="34" charset="0"/>
                <a:ea typeface="Verdana" panose="020B0604030504040204" pitchFamily="34" charset="0"/>
                <a:cs typeface="Verdana" panose="020B0604030504040204" pitchFamily="34" charset="0"/>
              </a:rPr>
              <a:t>Space for self-care</a:t>
            </a:r>
          </a:p>
          <a:p>
            <a:endParaRPr lang="en-US" sz="3000" b="1" u="sng" dirty="0">
              <a:latin typeface="Verdana" panose="020B0604030504040204" pitchFamily="34" charset="0"/>
              <a:ea typeface="Verdana" panose="020B0604030504040204" pitchFamily="34" charset="0"/>
              <a:cs typeface="Verdana" panose="020B0604030504040204" pitchFamily="34" charset="0"/>
              <a:hlinkClick r:id="rId3"/>
            </a:endParaRPr>
          </a:p>
          <a:p>
            <a:pPr marL="0" indent="0" algn="r">
              <a:buNone/>
            </a:pPr>
            <a:r>
              <a:rPr lang="en-US" sz="1100" b="1" u="sng" dirty="0">
                <a:latin typeface="Arial Narrow" panose="020B0606020202030204" pitchFamily="34" charset="0"/>
                <a:hlinkClick r:id="rId3"/>
              </a:rPr>
              <a:t>www.starr.org</a:t>
            </a:r>
            <a:endParaRPr lang="en-US" sz="1100" dirty="0">
              <a:latin typeface="Arial Narrow" panose="020B0606020202030204" pitchFamily="34" charset="0"/>
            </a:endParaRPr>
          </a:p>
          <a:p>
            <a:pPr lvl="0"/>
            <a:endParaRPr lang="en-US" sz="3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28</a:t>
            </a:fld>
            <a:endParaRPr lang="en-US"/>
          </a:p>
        </p:txBody>
      </p:sp>
    </p:spTree>
    <p:extLst>
      <p:ext uri="{BB962C8B-B14F-4D97-AF65-F5344CB8AC3E}">
        <p14:creationId xmlns:p14="http://schemas.microsoft.com/office/powerpoint/2010/main" val="241253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As Clients Enter Our Workplace</a:t>
            </a:r>
            <a:endParaRPr lang="en-US" dirty="0"/>
          </a:p>
        </p:txBody>
      </p:sp>
      <p:sp>
        <p:nvSpPr>
          <p:cNvPr id="3" name="Content Placeholder 2"/>
          <p:cNvSpPr>
            <a:spLocks noGrp="1"/>
          </p:cNvSpPr>
          <p:nvPr>
            <p:ph idx="1"/>
          </p:nvPr>
        </p:nvSpPr>
        <p:spPr/>
        <p:txBody>
          <a:bodyPr>
            <a:normAutofit lnSpcReduction="10000"/>
          </a:bodyPr>
          <a:lstStyle/>
          <a:p>
            <a:r>
              <a:rPr lang="en-US" dirty="0"/>
              <a:t>Be respectful</a:t>
            </a:r>
          </a:p>
          <a:p>
            <a:r>
              <a:rPr lang="en-US" dirty="0"/>
              <a:t>Be patient</a:t>
            </a:r>
          </a:p>
          <a:p>
            <a:r>
              <a:rPr lang="en-US" dirty="0"/>
              <a:t>Be understanding that those you encounter may have trauma</a:t>
            </a:r>
          </a:p>
          <a:p>
            <a:r>
              <a:rPr lang="en-US" dirty="0"/>
              <a:t>Pleasant greetings go a long way!</a:t>
            </a:r>
          </a:p>
          <a:p>
            <a:r>
              <a:rPr lang="en-US" dirty="0"/>
              <a:t>Eye contact</a:t>
            </a:r>
          </a:p>
          <a:p>
            <a:r>
              <a:rPr lang="en-US" dirty="0"/>
              <a:t>Smile!  </a:t>
            </a:r>
          </a:p>
          <a:p>
            <a:r>
              <a:rPr lang="en-US" dirty="0"/>
              <a:t>Assume everyone has experienced trauma </a:t>
            </a:r>
          </a:p>
        </p:txBody>
      </p:sp>
      <p:sp>
        <p:nvSpPr>
          <p:cNvPr id="4" name="Slide Number Placeholder 3"/>
          <p:cNvSpPr>
            <a:spLocks noGrp="1"/>
          </p:cNvSpPr>
          <p:nvPr>
            <p:ph type="sldNum" sz="quarter" idx="12"/>
          </p:nvPr>
        </p:nvSpPr>
        <p:spPr/>
        <p:txBody>
          <a:bodyPr/>
          <a:lstStyle/>
          <a:p>
            <a:fld id="{078AA309-8C80-B544-8D0C-6E2421A4D394}" type="slidenum">
              <a:rPr lang="en-US" smtClean="0"/>
              <a:pPr/>
              <a:t>29</a:t>
            </a:fld>
            <a:endParaRPr lang="en-US"/>
          </a:p>
        </p:txBody>
      </p:sp>
      <p:sp>
        <p:nvSpPr>
          <p:cNvPr id="5" name="AutoShape 2" descr="Image result for smiley f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miley f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miley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smiley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984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556" b="5556"/>
          <a:stretch>
            <a:fillRect/>
          </a:stretch>
        </p:blipFill>
        <p:spPr>
          <a:xfrm>
            <a:off x="151953" y="296092"/>
            <a:ext cx="8909399" cy="5939598"/>
          </a:xfrm>
        </p:spPr>
      </p:pic>
    </p:spTree>
    <p:extLst>
      <p:ext uri="{BB962C8B-B14F-4D97-AF65-F5344CB8AC3E}">
        <p14:creationId xmlns:p14="http://schemas.microsoft.com/office/powerpoint/2010/main" val="15612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56913" cy="975360"/>
          </a:xfrm>
        </p:spPr>
        <p:txBody>
          <a:bodyPr>
            <a:normAutofit fontScale="90000"/>
          </a:bodyPr>
          <a:lstStyle/>
          <a:p>
            <a:pPr algn="ct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Prologue to ‘Invisible Man’ </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04800" y="1210491"/>
            <a:ext cx="8473440" cy="4990011"/>
          </a:xfrm>
        </p:spPr>
        <p:txBody>
          <a:bodyPr>
            <a:normAutofit/>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a:p>
            <a:pPr marL="400050" lvl="1" indent="0">
              <a:buNone/>
            </a:pPr>
            <a:r>
              <a:rPr lang="en-US" sz="2400" dirty="0">
                <a:latin typeface="Verdana" panose="020B0604030504040204" pitchFamily="34" charset="0"/>
                <a:ea typeface="Verdana" panose="020B0604030504040204" pitchFamily="34" charset="0"/>
                <a:cs typeface="Verdana" panose="020B0604030504040204" pitchFamily="34" charset="0"/>
              </a:rPr>
              <a:t>“I am an invisible man. I am invisible, understand, simply because people refuse to see me…It is as though I have been surrounded by mirrors of hard, distorting glass. </a:t>
            </a:r>
          </a:p>
          <a:p>
            <a:pPr marL="34290" indent="0">
              <a:buNone/>
            </a:pPr>
            <a:r>
              <a:rPr lang="en-US" sz="2400" dirty="0">
                <a:latin typeface="Verdana" panose="020B0604030504040204" pitchFamily="34" charset="0"/>
                <a:ea typeface="Verdana" panose="020B0604030504040204" pitchFamily="34" charset="0"/>
                <a:cs typeface="Verdana" panose="020B0604030504040204" pitchFamily="34" charset="0"/>
              </a:rPr>
              <a:t> </a:t>
            </a:r>
          </a:p>
          <a:p>
            <a:pPr marL="400050" lvl="1" indent="0">
              <a:buNone/>
            </a:pPr>
            <a:r>
              <a:rPr lang="en-US" sz="2400" dirty="0">
                <a:latin typeface="Verdana" panose="020B0604030504040204" pitchFamily="34" charset="0"/>
                <a:ea typeface="Verdana" panose="020B0604030504040204" pitchFamily="34" charset="0"/>
                <a:cs typeface="Verdana" panose="020B0604030504040204" pitchFamily="34" charset="0"/>
              </a:rPr>
              <a:t>“To whom can I be responsible, and why should I be, when you refuse to see me?” </a:t>
            </a:r>
          </a:p>
          <a:p>
            <a:pPr marL="34290" indent="0" algn="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 indent="0" algn="r">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 indent="0" algn="r">
              <a:buNone/>
            </a:pPr>
            <a:endParaRPr lang="en-US" sz="1050" dirty="0">
              <a:latin typeface="Arial Narrow" panose="020B0606020202030204" pitchFamily="34" charset="0"/>
            </a:endParaRPr>
          </a:p>
          <a:p>
            <a:pPr marL="34290" indent="0" algn="r">
              <a:buNone/>
            </a:pPr>
            <a:r>
              <a:rPr lang="en-US" sz="1050" dirty="0">
                <a:latin typeface="Arial Narrow" panose="020B0606020202030204" pitchFamily="34" charset="0"/>
              </a:rPr>
              <a:t>Ralph Ellison (1941) from Aran Watson, </a:t>
            </a:r>
          </a:p>
          <a:p>
            <a:pPr marL="34290" indent="0" algn="r">
              <a:buNone/>
            </a:pPr>
            <a:r>
              <a:rPr lang="en-US" sz="1050" dirty="0">
                <a:latin typeface="Arial Narrow" panose="020B0606020202030204" pitchFamily="34" charset="0"/>
              </a:rPr>
              <a:t>“Healing the Hurt” Trauma Series, RYSE 2014 </a:t>
            </a:r>
          </a:p>
        </p:txBody>
      </p:sp>
    </p:spTree>
    <p:extLst>
      <p:ext uri="{BB962C8B-B14F-4D97-AF65-F5344CB8AC3E}">
        <p14:creationId xmlns:p14="http://schemas.microsoft.com/office/powerpoint/2010/main" val="40418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Takeaways</a:t>
            </a:r>
          </a:p>
        </p:txBody>
      </p:sp>
      <p:sp>
        <p:nvSpPr>
          <p:cNvPr id="3" name="Content Placeholder 2"/>
          <p:cNvSpPr>
            <a:spLocks noGrp="1"/>
          </p:cNvSpPr>
          <p:nvPr>
            <p:ph idx="1"/>
          </p:nvPr>
        </p:nvSpPr>
        <p:spPr/>
        <p:txBody>
          <a:bodyPr>
            <a:normAutofit/>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Trauma – any experience that can leave a person (student/parent/staff member) intensely threatened physically, emotionally, psychologically.</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Trauma Informed Care – an approach to understand and provide a supportive environment for all persons within a service setting. </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As service providers it is our responsibility to embrace the team philosophy of, “What has happened to this person?”</a:t>
            </a:r>
          </a:p>
          <a:p>
            <a:endParaRPr lang="en-US" dirty="0"/>
          </a:p>
        </p:txBody>
      </p:sp>
    </p:spTree>
    <p:extLst>
      <p:ext uri="{BB962C8B-B14F-4D97-AF65-F5344CB8AC3E}">
        <p14:creationId xmlns:p14="http://schemas.microsoft.com/office/powerpoint/2010/main" val="33403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 indent="0" algn="ctr">
              <a:buNone/>
            </a:pPr>
            <a:endParaRPr lang="en-US" dirty="0"/>
          </a:p>
          <a:p>
            <a:pPr marL="34290" indent="0" algn="ctr">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34290" indent="0" algn="ctr">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34290" indent="0" algn="ctr">
              <a:buNone/>
            </a:pPr>
            <a:r>
              <a:rPr lang="en-US" sz="1800" dirty="0">
                <a:latin typeface="Verdana" panose="020B0604030504040204" pitchFamily="34" charset="0"/>
                <a:ea typeface="Verdana" panose="020B0604030504040204" pitchFamily="34" charset="0"/>
                <a:cs typeface="Verdana" panose="020B0604030504040204" pitchFamily="34" charset="0"/>
                <a:hlinkClick r:id="rId2"/>
              </a:rPr>
              <a:t>https://youtu.be/6BdW6tAb-5M</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34290" indent="0" algn="ctr">
              <a:buNone/>
            </a:pP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312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836022"/>
          </a:xfrm>
        </p:spPr>
        <p:txBody>
          <a:bodyPr>
            <a:norm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Thank You!</a:t>
            </a:r>
          </a:p>
        </p:txBody>
      </p:sp>
      <p:sp>
        <p:nvSpPr>
          <p:cNvPr id="4" name="Content Placeholder 3"/>
          <p:cNvSpPr>
            <a:spLocks noGrp="1"/>
          </p:cNvSpPr>
          <p:nvPr>
            <p:ph idx="1"/>
          </p:nvPr>
        </p:nvSpPr>
        <p:spPr>
          <a:xfrm>
            <a:off x="1836683" y="3968102"/>
            <a:ext cx="7147529" cy="2458116"/>
          </a:xfrm>
        </p:spPr>
        <p:txBody>
          <a:bodyPr>
            <a:normAutofit/>
          </a:bodyPr>
          <a:lstStyle/>
          <a:p>
            <a:pPr algn="ctr"/>
            <a:endParaRPr lang="en-US" dirty="0"/>
          </a:p>
          <a:p>
            <a:pPr algn="ctr"/>
            <a:endParaRPr lang="en-US" dirty="0"/>
          </a:p>
          <a:p>
            <a:pPr algn="ctr"/>
            <a:endParaRPr lang="en-US" dirty="0"/>
          </a:p>
          <a:p>
            <a:pPr marL="34290" indent="0" algn="ctr">
              <a:buNone/>
            </a:pPr>
            <a:r>
              <a:rPr lang="en-US" sz="1350" dirty="0">
                <a:latin typeface="Verdana" panose="020B0604030504040204" pitchFamily="34" charset="0"/>
                <a:ea typeface="Verdana" panose="020B0604030504040204" pitchFamily="34" charset="0"/>
                <a:cs typeface="Verdana" panose="020B0604030504040204" pitchFamily="34" charset="0"/>
              </a:rPr>
              <a:t>You do the best you can with what you know.  When you know better, do better.</a:t>
            </a:r>
          </a:p>
          <a:p>
            <a:pPr marL="34290" indent="0" algn="r">
              <a:buNone/>
            </a:pPr>
            <a:r>
              <a:rPr lang="en-US" sz="1350" i="1" dirty="0"/>
              <a:t>Maya Angelou</a:t>
            </a:r>
          </a:p>
        </p:txBody>
      </p:sp>
      <p:pic>
        <p:nvPicPr>
          <p:cNvPr id="1030" name="Picture 6" descr="Image result for Be Ca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964" y="907944"/>
            <a:ext cx="4656832" cy="465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9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75360"/>
          </a:xfrm>
        </p:spPr>
        <p:txBody>
          <a:bodyPr>
            <a:norm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Resources</a:t>
            </a:r>
          </a:p>
        </p:txBody>
      </p:sp>
      <p:sp>
        <p:nvSpPr>
          <p:cNvPr id="3" name="Content Placeholder 2"/>
          <p:cNvSpPr>
            <a:spLocks noGrp="1"/>
          </p:cNvSpPr>
          <p:nvPr>
            <p:ph idx="1"/>
          </p:nvPr>
        </p:nvSpPr>
        <p:spPr>
          <a:xfrm>
            <a:off x="121920" y="1495753"/>
            <a:ext cx="8813074" cy="4748293"/>
          </a:xfrm>
        </p:spPr>
        <p:txBody>
          <a:bodyPr>
            <a:noAutofit/>
          </a:bodyPr>
          <a:lstStyle/>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The ACE Study Website:  </a:t>
            </a:r>
            <a:r>
              <a:rPr lang="en-US" sz="1200" dirty="0">
                <a:latin typeface="Verdana" panose="020B0604030504040204" pitchFamily="34" charset="0"/>
                <a:ea typeface="Verdana" panose="020B0604030504040204" pitchFamily="34" charset="0"/>
                <a:cs typeface="Verdana" panose="020B0604030504040204" pitchFamily="34" charset="0"/>
                <a:hlinkClick r:id="rId2"/>
              </a:rPr>
              <a:t>http://www.acestudy.org/</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ACE Online Questionnaire:  </a:t>
            </a:r>
            <a:r>
              <a:rPr lang="en-US" sz="1200" dirty="0">
                <a:latin typeface="Verdana" panose="020B0604030504040204" pitchFamily="34" charset="0"/>
                <a:ea typeface="Verdana" panose="020B0604030504040204" pitchFamily="34" charset="0"/>
                <a:cs typeface="Verdana" panose="020B0604030504040204" pitchFamily="34" charset="0"/>
                <a:hlinkClick r:id="rId3"/>
              </a:rPr>
              <a:t>https://www.npr.org/sections/health-shots/2015/03/02/387007941/take-the-ace-quiz-and-learn-what-it-does-and-doesnt-mean</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ACE Info-graphic:   </a:t>
            </a:r>
            <a:r>
              <a:rPr lang="en-US" sz="1200" dirty="0">
                <a:latin typeface="Verdana" panose="020B0604030504040204" pitchFamily="34" charset="0"/>
                <a:ea typeface="Verdana" panose="020B0604030504040204" pitchFamily="34" charset="0"/>
                <a:cs typeface="Verdana" panose="020B0604030504040204" pitchFamily="34" charset="0"/>
                <a:hlinkClick r:id="rId4"/>
              </a:rPr>
              <a:t>http://vetoviolence.cdc.gov/apps/phl/resource_center_infographic.html</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Delaware 211:  </a:t>
            </a:r>
            <a:r>
              <a:rPr lang="en-US" sz="1200" dirty="0">
                <a:latin typeface="Verdana" panose="020B0604030504040204" pitchFamily="34" charset="0"/>
                <a:ea typeface="Verdana" panose="020B0604030504040204" pitchFamily="34" charset="0"/>
                <a:cs typeface="Verdana" panose="020B0604030504040204" pitchFamily="34" charset="0"/>
                <a:hlinkClick r:id="rId5"/>
              </a:rPr>
              <a:t>www.delaware211.0rg</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Directory of Human Services for Delaware:  </a:t>
            </a:r>
            <a:r>
              <a:rPr lang="en-US" sz="1200" dirty="0">
                <a:latin typeface="Verdana" panose="020B0604030504040204" pitchFamily="34" charset="0"/>
                <a:ea typeface="Verdana" panose="020B0604030504040204" pitchFamily="34" charset="0"/>
                <a:cs typeface="Verdana" panose="020B0604030504040204" pitchFamily="34" charset="0"/>
                <a:hlinkClick r:id="rId6"/>
              </a:rPr>
              <a:t>http://dhssdelaware.gov.dhss/</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National Survey of Children’s Health 2011-12 Report:</a:t>
            </a:r>
          </a:p>
          <a:p>
            <a:pPr marL="85725" indent="0">
              <a:lnSpc>
                <a:spcPct val="120000"/>
              </a:lnSpc>
              <a:buNone/>
            </a:pP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hlinkClick r:id="rId7"/>
              </a:rPr>
              <a:t>http://www.childtrends.org/wp-content/uploads/2013/07/124_Adverse_Experiences.pdf</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National Child Traumatic Stress Network:   </a:t>
            </a:r>
            <a:r>
              <a:rPr lang="en-US" sz="1200" dirty="0">
                <a:latin typeface="Verdana" panose="020B0604030504040204" pitchFamily="34" charset="0"/>
                <a:ea typeface="Verdana" panose="020B0604030504040204" pitchFamily="34" charset="0"/>
                <a:cs typeface="Verdana" panose="020B0604030504040204" pitchFamily="34" charset="0"/>
                <a:hlinkClick r:id="rId8"/>
              </a:rPr>
              <a:t>http://www.nctsn.org</a:t>
            </a:r>
            <a:r>
              <a:rPr lang="en-US" sz="1200" dirty="0">
                <a:latin typeface="Verdana" panose="020B0604030504040204" pitchFamily="34" charset="0"/>
                <a:ea typeface="Verdana" panose="020B0604030504040204" pitchFamily="34" charset="0"/>
                <a:cs typeface="Verdana" panose="020B0604030504040204" pitchFamily="34" charset="0"/>
              </a:rPr>
              <a:t> </a:t>
            </a: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University of California, Berkeley: Greater Good:    </a:t>
            </a:r>
            <a:r>
              <a:rPr lang="en-US" sz="1200" dirty="0">
                <a:latin typeface="Verdana" panose="020B0604030504040204" pitchFamily="34" charset="0"/>
                <a:ea typeface="Verdana" panose="020B0604030504040204" pitchFamily="34" charset="0"/>
                <a:cs typeface="Verdana" panose="020B0604030504040204" pitchFamily="34" charset="0"/>
                <a:hlinkClick r:id="rId9"/>
              </a:rPr>
              <a:t>http://greatergood.berkeley.edu/article/item/the_silent_epidemic_in_our_classrooms</a:t>
            </a:r>
            <a:r>
              <a:rPr lang="en-US" sz="1200" dirty="0">
                <a:latin typeface="Verdana" panose="020B0604030504040204" pitchFamily="34" charset="0"/>
                <a:ea typeface="Verdana" panose="020B0604030504040204" pitchFamily="34" charset="0"/>
                <a:cs typeface="Verdana" panose="020B0604030504040204" pitchFamily="34" charset="0"/>
              </a:rPr>
              <a:t> </a:t>
            </a: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Creating Sanctuary in Schools by Sandra Bloom: </a:t>
            </a:r>
            <a:r>
              <a:rPr lang="en-US" sz="1200" dirty="0">
                <a:latin typeface="Verdana" panose="020B0604030504040204" pitchFamily="34" charset="0"/>
                <a:ea typeface="Verdana" panose="020B0604030504040204" pitchFamily="34" charset="0"/>
                <a:cs typeface="Verdana" panose="020B0604030504040204" pitchFamily="34" charset="0"/>
                <a:hlinkClick r:id="rId10"/>
              </a:rPr>
              <a:t>http://www.sanctuaryweb.com/PDFs_new/Bloom%20Sanctuary%20in%20the%20Classroom.pdf</a:t>
            </a:r>
            <a:r>
              <a:rPr lang="en-US" sz="1200" dirty="0">
                <a:latin typeface="Verdana" panose="020B0604030504040204" pitchFamily="34" charset="0"/>
                <a:ea typeface="Verdana" panose="020B0604030504040204" pitchFamily="34" charset="0"/>
                <a:cs typeface="Verdana" panose="020B0604030504040204" pitchFamily="34" charset="0"/>
              </a:rPr>
              <a:t> </a:t>
            </a: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Child Trauma Toolkit for Educators:  </a:t>
            </a:r>
            <a:r>
              <a:rPr lang="en-US" sz="1200" dirty="0">
                <a:latin typeface="Verdana" panose="020B0604030504040204" pitchFamily="34" charset="0"/>
                <a:ea typeface="Verdana" panose="020B0604030504040204" pitchFamily="34" charset="0"/>
                <a:cs typeface="Verdana" panose="020B0604030504040204" pitchFamily="34" charset="0"/>
                <a:hlinkClick r:id="rId11"/>
              </a:rPr>
              <a:t>http://rems.ed.gov/docs/NCTSN_ChildTraumaToolkitForEducators.pdf</a:t>
            </a:r>
            <a:r>
              <a:rPr lang="en-US" sz="1200" dirty="0">
                <a:latin typeface="Verdana" panose="020B0604030504040204" pitchFamily="34" charset="0"/>
                <a:ea typeface="Verdana" panose="020B0604030504040204" pitchFamily="34" charset="0"/>
                <a:cs typeface="Verdana" panose="020B0604030504040204" pitchFamily="34" charset="0"/>
              </a:rPr>
              <a:t> </a:t>
            </a: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Using Trauma Informed Strategies to De-Escalate Classroom Conflict: </a:t>
            </a:r>
          </a:p>
          <a:p>
            <a:pPr marL="34290" indent="0">
              <a:lnSpc>
                <a:spcPct val="120000"/>
              </a:lnSpc>
              <a:buNone/>
            </a:pPr>
            <a:r>
              <a:rPr lang="en-US" sz="12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200" u="sng" dirty="0">
                <a:solidFill>
                  <a:srgbClr val="0070C0"/>
                </a:solidFill>
                <a:latin typeface="Verdana" panose="020B0604030504040204" pitchFamily="34" charset="0"/>
                <a:ea typeface="Verdana" panose="020B0604030504040204" pitchFamily="34" charset="0"/>
                <a:cs typeface="Verdana" panose="020B0604030504040204" pitchFamily="34" charset="0"/>
              </a:rPr>
              <a:t>http://www.schoolhealthcenters.org/wp-content/uploads/2014/03/Trauma-Informed-Strategies-to-   </a:t>
            </a:r>
          </a:p>
          <a:p>
            <a:pPr marL="34290" indent="0">
              <a:lnSpc>
                <a:spcPct val="120000"/>
              </a:lnSpc>
              <a:buNone/>
            </a:pPr>
            <a:r>
              <a:rPr lang="en-US" sz="12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1200" u="sng" dirty="0">
                <a:solidFill>
                  <a:srgbClr val="0070C0"/>
                </a:solidFill>
                <a:latin typeface="Verdana" panose="020B0604030504040204" pitchFamily="34" charset="0"/>
                <a:ea typeface="Verdana" panose="020B0604030504040204" pitchFamily="34" charset="0"/>
                <a:cs typeface="Verdana" panose="020B0604030504040204" pitchFamily="34" charset="0"/>
              </a:rPr>
              <a:t>Deescalate-Classroom-Conflict.pdf</a:t>
            </a:r>
          </a:p>
          <a:p>
            <a:pPr>
              <a:lnSpc>
                <a:spcPct val="120000"/>
              </a:lnSpc>
            </a:pPr>
            <a:r>
              <a:rPr lang="en-US" sz="1200" dirty="0">
                <a:latin typeface="Verdana" panose="020B0604030504040204" pitchFamily="34" charset="0"/>
                <a:ea typeface="Verdana" panose="020B0604030504040204" pitchFamily="34" charset="0"/>
                <a:cs typeface="Verdana" panose="020B0604030504040204" pitchFamily="34" charset="0"/>
              </a:rPr>
              <a:t>Managing Acting Out Behaviors:  </a:t>
            </a:r>
          </a:p>
          <a:p>
            <a:pPr marL="400050" lvl="1" indent="0">
              <a:lnSpc>
                <a:spcPct val="120000"/>
              </a:lnSpc>
              <a:buNone/>
            </a:pPr>
            <a:r>
              <a:rPr lang="en-US" sz="1200" dirty="0">
                <a:latin typeface="Verdana" panose="020B0604030504040204" pitchFamily="34" charset="0"/>
                <a:ea typeface="Verdana" panose="020B0604030504040204" pitchFamily="34" charset="0"/>
                <a:cs typeface="Verdana" panose="020B0604030504040204" pitchFamily="34" charset="0"/>
                <a:hlinkClick r:id="rId12"/>
              </a:rPr>
              <a:t>http://ed-psy.Utah.edu/school/psych/_documents/grants/restraint/managing-acting-out-behaviors.pptx</a:t>
            </a:r>
            <a:endParaRPr lang="en-US" sz="12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16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Manage Stress</a:t>
            </a:r>
          </a:p>
        </p:txBody>
      </p:sp>
      <p:sp>
        <p:nvSpPr>
          <p:cNvPr id="3" name="Content Placeholder 2"/>
          <p:cNvSpPr>
            <a:spLocks noGrp="1"/>
          </p:cNvSpPr>
          <p:nvPr>
            <p:ph idx="1"/>
          </p:nvPr>
        </p:nvSpPr>
        <p:spPr/>
        <p:txBody>
          <a:bodyPr/>
          <a:lstStyle/>
          <a:p>
            <a:r>
              <a:rPr lang="en-US" dirty="0"/>
              <a:t>Maintain a work/life balance</a:t>
            </a:r>
          </a:p>
          <a:p>
            <a:r>
              <a:rPr lang="en-US" dirty="0"/>
              <a:t>Eat Healthy</a:t>
            </a:r>
          </a:p>
          <a:p>
            <a:r>
              <a:rPr lang="en-US" dirty="0"/>
              <a:t>Exercise</a:t>
            </a:r>
          </a:p>
          <a:p>
            <a:r>
              <a:rPr lang="en-US" dirty="0"/>
              <a:t>Maintain a good support system</a:t>
            </a:r>
          </a:p>
          <a:p>
            <a:r>
              <a:rPr lang="en-US" dirty="0"/>
              <a:t>Don’t be afraid to feel emotions</a:t>
            </a:r>
          </a:p>
          <a:p>
            <a:r>
              <a:rPr lang="en-US" dirty="0"/>
              <a:t>Never be afraid to laugh!</a:t>
            </a:r>
          </a:p>
          <a:p>
            <a:endParaRPr lang="en-US" dirty="0"/>
          </a:p>
          <a:p>
            <a:pPr marL="0" indent="0" algn="r">
              <a:buNone/>
            </a:pPr>
            <a:endParaRPr lang="en-US" sz="1050" u="sng" dirty="0">
              <a:hlinkClick r:id="rId2"/>
            </a:endParaRPr>
          </a:p>
          <a:p>
            <a:pPr marL="0" indent="0" algn="r">
              <a:buNone/>
            </a:pPr>
            <a:endParaRPr lang="en-US" sz="1050" u="sng" dirty="0">
              <a:hlinkClick r:id="rId2"/>
            </a:endParaRPr>
          </a:p>
          <a:p>
            <a:pPr marL="0" indent="0" algn="r">
              <a:buNone/>
            </a:pPr>
            <a:r>
              <a:rPr lang="en-US" sz="1050" u="sng" dirty="0">
                <a:hlinkClick r:id="rId2"/>
              </a:rPr>
              <a:t>https://www.dfps.state.tx.us/Training/Trauma_Informed_Care/page02.asp</a:t>
            </a:r>
            <a:endParaRPr lang="en-US" sz="1050" dirty="0"/>
          </a:p>
          <a:p>
            <a:pPr marL="0" indent="0" algn="r">
              <a:buNone/>
            </a:pPr>
            <a:endParaRPr lang="en-US" sz="105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78AA309-8C80-B544-8D0C-6E2421A4D394}" type="slidenum">
              <a:rPr lang="en-US" smtClean="0"/>
              <a:pPr/>
              <a:t>4</a:t>
            </a:fld>
            <a:endParaRPr lang="en-US"/>
          </a:p>
        </p:txBody>
      </p:sp>
    </p:spTree>
    <p:extLst>
      <p:ext uri="{BB962C8B-B14F-4D97-AF65-F5344CB8AC3E}">
        <p14:creationId xmlns:p14="http://schemas.microsoft.com/office/powerpoint/2010/main" val="39370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Questions to Address Today</a:t>
            </a:r>
          </a:p>
        </p:txBody>
      </p:sp>
      <p:sp>
        <p:nvSpPr>
          <p:cNvPr id="3" name="Content Placeholder 2"/>
          <p:cNvSpPr>
            <a:spLocks noGrp="1"/>
          </p:cNvSpPr>
          <p:nvPr>
            <p:ph idx="1"/>
          </p:nvPr>
        </p:nvSpPr>
        <p:spPr>
          <a:xfrm>
            <a:off x="1005840" y="1872234"/>
            <a:ext cx="7132320" cy="3271266"/>
          </a:xfrm>
        </p:spPr>
        <p:txBody>
          <a:bodyPr>
            <a:normAutofit lnSpcReduction="10000"/>
          </a:bodyPr>
          <a:lstStyle/>
          <a:p>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What is Trauma?</a:t>
            </a:r>
          </a:p>
          <a:p>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92D050"/>
                </a:solidFill>
                <a:latin typeface="Verdana" panose="020B0604030504040204" pitchFamily="34" charset="0"/>
                <a:ea typeface="Verdana" panose="020B0604030504040204" pitchFamily="34" charset="0"/>
                <a:cs typeface="Verdana" panose="020B0604030504040204" pitchFamily="34" charset="0"/>
              </a:rPr>
              <a:t>What is Trauma Informed Care?</a:t>
            </a:r>
          </a:p>
          <a:p>
            <a:pPr marL="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FFC000"/>
                </a:solidFill>
                <a:latin typeface="Verdana" panose="020B0604030504040204" pitchFamily="34" charset="0"/>
                <a:ea typeface="Verdana" panose="020B0604030504040204" pitchFamily="34" charset="0"/>
                <a:cs typeface="Verdana" panose="020B0604030504040204" pitchFamily="34" charset="0"/>
              </a:rPr>
              <a:t>What does this mean for me as a service provider?</a:t>
            </a:r>
          </a:p>
          <a:p>
            <a:pPr marL="34290" indent="0" algn="ctr">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257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Examples of Trauma</a:t>
            </a:r>
          </a:p>
        </p:txBody>
      </p:sp>
      <p:sp>
        <p:nvSpPr>
          <p:cNvPr id="4" name="Slide Number Placeholder 3"/>
          <p:cNvSpPr>
            <a:spLocks noGrp="1"/>
          </p:cNvSpPr>
          <p:nvPr>
            <p:ph type="sldNum" sz="quarter" idx="12"/>
          </p:nvPr>
        </p:nvSpPr>
        <p:spPr/>
        <p:txBody>
          <a:bodyPr/>
          <a:lstStyle/>
          <a:p>
            <a:fld id="{078AA309-8C80-B544-8D0C-6E2421A4D394}" type="slidenum">
              <a:rPr lang="en-US" smtClean="0"/>
              <a:pPr/>
              <a:t>6</a:t>
            </a:fld>
            <a:endParaRPr lang="en-US"/>
          </a:p>
        </p:txBody>
      </p:sp>
      <p:pic>
        <p:nvPicPr>
          <p:cNvPr id="1030" name="Picture 6" descr="Image result for domestic violenc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500" y="1545000"/>
            <a:ext cx="1758416" cy="17983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V="1">
            <a:off x="7254240" y="3490555"/>
            <a:ext cx="1515291" cy="246221"/>
          </a:xfrm>
          <a:prstGeom prst="rect">
            <a:avLst/>
          </a:prstGeom>
        </p:spPr>
        <p:txBody>
          <a:bodyPr wrap="square">
            <a:spAutoFit/>
          </a:bodyPr>
          <a:lstStyle/>
          <a:p>
            <a:r>
              <a:rPr lang="en-US" sz="1000" dirty="0"/>
              <a:t>123rf.com</a:t>
            </a:r>
          </a:p>
        </p:txBody>
      </p:sp>
      <p:pic>
        <p:nvPicPr>
          <p:cNvPr id="1034" name="Picture 10" descr="Image result for abuse graph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00" y="4003918"/>
            <a:ext cx="1489619" cy="15558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ental illness graphic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267" y="4132457"/>
            <a:ext cx="1256168" cy="18876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natural disaster 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1693" y="4067763"/>
            <a:ext cx="1579856" cy="17062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Image result for abuse graph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081" y="9200667"/>
            <a:ext cx="1585415" cy="16558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Image result for addiction graph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687" y="4336323"/>
            <a:ext cx="2228079" cy="158310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emetery graph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4076" y="2847495"/>
            <a:ext cx="2035491" cy="16365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moving van graph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1693" y="1438380"/>
            <a:ext cx="2075501" cy="140959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divorce graphi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6420" y="1438380"/>
            <a:ext cx="1779183" cy="97046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neglect  graphi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544" y="2362926"/>
            <a:ext cx="1883079" cy="13390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7467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010193"/>
          </a:xfrm>
        </p:spPr>
        <p:txBody>
          <a:bodyPr>
            <a:normAutofit/>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What is Trauma?</a:t>
            </a:r>
          </a:p>
        </p:txBody>
      </p:sp>
      <p:sp>
        <p:nvSpPr>
          <p:cNvPr id="3" name="Content Placeholder 2"/>
          <p:cNvSpPr>
            <a:spLocks noGrp="1"/>
          </p:cNvSpPr>
          <p:nvPr>
            <p:ph idx="1"/>
          </p:nvPr>
        </p:nvSpPr>
        <p:spPr>
          <a:xfrm>
            <a:off x="348343" y="1567543"/>
            <a:ext cx="8595360" cy="4789714"/>
          </a:xfrm>
        </p:spPr>
        <p:txBody>
          <a:bodyPr>
            <a:normAutofit fontScale="85000" lnSpcReduction="20000"/>
          </a:bodyPr>
          <a:lstStyle/>
          <a:p>
            <a:r>
              <a:rPr lang="en-US" sz="2600" dirty="0">
                <a:latin typeface="Verdana" panose="020B0604030504040204" pitchFamily="34" charset="0"/>
                <a:ea typeface="Verdana" panose="020B0604030504040204" pitchFamily="34" charset="0"/>
                <a:cs typeface="Verdana" panose="020B0604030504040204" pitchFamily="34" charset="0"/>
              </a:rPr>
              <a:t>Trauma </a:t>
            </a: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events that are experienced as physically, emotionally, or socially harmful and threatening and negatively impact development, health, and wellbeing</a:t>
            </a:r>
          </a:p>
          <a:p>
            <a:pPr marL="457200" lvl="1"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dirty="0">
                <a:latin typeface="Verdana" panose="020B0604030504040204" pitchFamily="34" charset="0"/>
                <a:ea typeface="Verdana" panose="020B0604030504040204" pitchFamily="34" charset="0"/>
                <a:cs typeface="Verdana" panose="020B0604030504040204" pitchFamily="34" charset="0"/>
              </a:rPr>
              <a:t>Adverse Childhood Experiences (ACES)</a:t>
            </a: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events that can overwhelm a child’s (</a:t>
            </a:r>
            <a:r>
              <a:rPr lang="en-US" sz="2600" i="1" dirty="0">
                <a:latin typeface="Verdana" panose="020B0604030504040204" pitchFamily="34" charset="0"/>
                <a:ea typeface="Verdana" panose="020B0604030504040204" pitchFamily="34" charset="0"/>
                <a:cs typeface="Verdana" panose="020B0604030504040204" pitchFamily="34" charset="0"/>
              </a:rPr>
              <a:t>person’s</a:t>
            </a:r>
            <a:r>
              <a:rPr lang="en-US" sz="2600" dirty="0">
                <a:latin typeface="Verdana" panose="020B0604030504040204" pitchFamily="34" charset="0"/>
                <a:ea typeface="Verdana" panose="020B0604030504040204" pitchFamily="34" charset="0"/>
                <a:cs typeface="Verdana" panose="020B0604030504040204" pitchFamily="34" charset="0"/>
              </a:rPr>
              <a:t>) capacity to cope and negatively impact development, health, and wellbeing</a:t>
            </a:r>
          </a:p>
          <a:p>
            <a:pPr marL="457200" lvl="1"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dirty="0">
                <a:latin typeface="Verdana" panose="020B0604030504040204" pitchFamily="34" charset="0"/>
                <a:ea typeface="Verdana" panose="020B0604030504040204" pitchFamily="34" charset="0"/>
                <a:cs typeface="Verdana" panose="020B0604030504040204" pitchFamily="34" charset="0"/>
              </a:rPr>
              <a:t>PTSD </a:t>
            </a: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a mental health disorder with a specific set of symptoms that can develop after exposure to a traumatic event</a:t>
            </a:r>
          </a:p>
          <a:p>
            <a:pPr lvl="1" algn="r"/>
            <a:endParaRPr lang="en-US" sz="1800" dirty="0"/>
          </a:p>
          <a:p>
            <a:pPr marL="240030" lvl="1" indent="0" algn="r">
              <a:buNone/>
            </a:pPr>
            <a:r>
              <a:rPr lang="en-US" sz="1200" dirty="0">
                <a:latin typeface="Arial Narrow" panose="020B0606020202030204" pitchFamily="34" charset="0"/>
              </a:rPr>
              <a:t>Trauma Informed Care, Aileen Fink, PhD., 9/23/16</a:t>
            </a:r>
          </a:p>
        </p:txBody>
      </p:sp>
    </p:spTree>
    <p:extLst>
      <p:ext uri="{BB962C8B-B14F-4D97-AF65-F5344CB8AC3E}">
        <p14:creationId xmlns:p14="http://schemas.microsoft.com/office/powerpoint/2010/main" val="6357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010194"/>
          </a:xfrm>
        </p:spPr>
        <p:txBody>
          <a:bodyPr>
            <a:normAutofit fontScale="90000"/>
          </a:bodyPr>
          <a:lstStyle/>
          <a:p>
            <a:pPr algn="ct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Spectrum of Trauma</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 </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09005" y="1010196"/>
            <a:ext cx="8734697" cy="5721110"/>
          </a:xfrm>
        </p:spPr>
        <p:txBody>
          <a:bodyPr>
            <a:normAutofit fontScale="25000" lnSpcReduction="20000"/>
          </a:bodyPr>
          <a:lstStyle/>
          <a:p>
            <a:endParaRPr lang="en-US" dirty="0"/>
          </a:p>
          <a:p>
            <a:r>
              <a:rPr lang="en-US" sz="7200" b="1" dirty="0">
                <a:latin typeface="Verdana" panose="020B0604030504040204" pitchFamily="34" charset="0"/>
                <a:ea typeface="Verdana" panose="020B0604030504040204" pitchFamily="34" charset="0"/>
                <a:cs typeface="Verdana" panose="020B0604030504040204" pitchFamily="34" charset="0"/>
              </a:rPr>
              <a:t>Acute Trauma</a:t>
            </a:r>
            <a:r>
              <a:rPr lang="en-US" sz="7200" dirty="0">
                <a:latin typeface="Verdana" panose="020B0604030504040204" pitchFamily="34" charset="0"/>
                <a:ea typeface="Verdana" panose="020B0604030504040204" pitchFamily="34" charset="0"/>
                <a:cs typeface="Verdana" panose="020B0604030504040204" pitchFamily="34" charset="0"/>
              </a:rPr>
              <a:t>: A single time limited event </a:t>
            </a:r>
          </a:p>
          <a:p>
            <a:pPr marL="0" indent="0">
              <a:buNone/>
            </a:pPr>
            <a:endParaRPr lang="en-US" sz="7200" dirty="0">
              <a:latin typeface="Verdana" panose="020B0604030504040204" pitchFamily="34" charset="0"/>
              <a:ea typeface="Verdana" panose="020B0604030504040204" pitchFamily="34" charset="0"/>
              <a:cs typeface="Verdana" panose="020B0604030504040204" pitchFamily="34" charset="0"/>
            </a:endParaRPr>
          </a:p>
          <a:p>
            <a:r>
              <a:rPr lang="en-US" sz="7200" b="1" dirty="0">
                <a:latin typeface="Verdana" panose="020B0604030504040204" pitchFamily="34" charset="0"/>
                <a:ea typeface="Verdana" panose="020B0604030504040204" pitchFamily="34" charset="0"/>
                <a:cs typeface="Verdana" panose="020B0604030504040204" pitchFamily="34" charset="0"/>
              </a:rPr>
              <a:t>Chronic Trauma</a:t>
            </a:r>
            <a:r>
              <a:rPr lang="en-US" sz="7200" dirty="0">
                <a:latin typeface="Verdana" panose="020B0604030504040204" pitchFamily="34" charset="0"/>
                <a:ea typeface="Verdana" panose="020B0604030504040204" pitchFamily="34" charset="0"/>
                <a:cs typeface="Verdana" panose="020B0604030504040204" pitchFamily="34" charset="0"/>
              </a:rPr>
              <a:t>: Multiple traumatic exposures and/or events over extended periods of time </a:t>
            </a:r>
          </a:p>
          <a:p>
            <a:pPr marL="0" indent="0">
              <a:buNone/>
            </a:pPr>
            <a:endParaRPr lang="en-US" sz="7200" dirty="0">
              <a:latin typeface="Verdana" panose="020B0604030504040204" pitchFamily="34" charset="0"/>
              <a:ea typeface="Verdana" panose="020B0604030504040204" pitchFamily="34" charset="0"/>
              <a:cs typeface="Verdana" panose="020B0604030504040204" pitchFamily="34" charset="0"/>
            </a:endParaRPr>
          </a:p>
          <a:p>
            <a:r>
              <a:rPr lang="en-US" sz="7200" b="1" dirty="0">
                <a:latin typeface="Verdana" panose="020B0604030504040204" pitchFamily="34" charset="0"/>
                <a:ea typeface="Verdana" panose="020B0604030504040204" pitchFamily="34" charset="0"/>
                <a:cs typeface="Verdana" panose="020B0604030504040204" pitchFamily="34" charset="0"/>
              </a:rPr>
              <a:t>Complex Trauma</a:t>
            </a:r>
            <a:r>
              <a:rPr lang="en-US" sz="7200" dirty="0">
                <a:latin typeface="Verdana" panose="020B0604030504040204" pitchFamily="34" charset="0"/>
                <a:ea typeface="Verdana" panose="020B0604030504040204" pitchFamily="34" charset="0"/>
                <a:cs typeface="Verdana" panose="020B0604030504040204" pitchFamily="34" charset="0"/>
              </a:rPr>
              <a:t>: Experiences of multiple traumatic events and the impact of exposure to these events (often occurring within the care giving system) </a:t>
            </a:r>
          </a:p>
          <a:p>
            <a:pPr marL="0" indent="0">
              <a:buNone/>
            </a:pPr>
            <a:endParaRPr lang="en-US" sz="7200" dirty="0">
              <a:latin typeface="Verdana" panose="020B0604030504040204" pitchFamily="34" charset="0"/>
              <a:ea typeface="Verdana" panose="020B0604030504040204" pitchFamily="34" charset="0"/>
              <a:cs typeface="Verdana" panose="020B0604030504040204" pitchFamily="34" charset="0"/>
            </a:endParaRPr>
          </a:p>
          <a:p>
            <a:r>
              <a:rPr lang="en-US" sz="7200" b="1" dirty="0">
                <a:latin typeface="Verdana" panose="020B0604030504040204" pitchFamily="34" charset="0"/>
                <a:ea typeface="Verdana" panose="020B0604030504040204" pitchFamily="34" charset="0"/>
                <a:cs typeface="Verdana" panose="020B0604030504040204" pitchFamily="34" charset="0"/>
              </a:rPr>
              <a:t>Secondary/Vicarious Trauma</a:t>
            </a:r>
            <a:r>
              <a:rPr lang="en-US" sz="7200" dirty="0">
                <a:latin typeface="Verdana" panose="020B0604030504040204" pitchFamily="34" charset="0"/>
                <a:ea typeface="Verdana" panose="020B0604030504040204" pitchFamily="34" charset="0"/>
                <a:cs typeface="Verdana" panose="020B0604030504040204" pitchFamily="34" charset="0"/>
              </a:rPr>
              <a:t>: Exposure to the trauma of others by providers, family members, partners or friends in close contact with the traumatized individual</a:t>
            </a:r>
          </a:p>
          <a:p>
            <a:endParaRPr lang="en-US" sz="7200" dirty="0">
              <a:latin typeface="Verdana" panose="020B0604030504040204" pitchFamily="34" charset="0"/>
              <a:ea typeface="Verdana" panose="020B0604030504040204" pitchFamily="34" charset="0"/>
              <a:cs typeface="Verdana" panose="020B0604030504040204" pitchFamily="34" charset="0"/>
            </a:endParaRPr>
          </a:p>
          <a:p>
            <a:r>
              <a:rPr lang="en-US" sz="7200" b="1" dirty="0">
                <a:latin typeface="Verdana" panose="020B0604030504040204" pitchFamily="34" charset="0"/>
                <a:ea typeface="Verdana" panose="020B0604030504040204" pitchFamily="34" charset="0"/>
                <a:cs typeface="Verdana" panose="020B0604030504040204" pitchFamily="34" charset="0"/>
              </a:rPr>
              <a:t>Compassion Stress</a:t>
            </a:r>
            <a:r>
              <a:rPr lang="en-US" sz="7200" dirty="0">
                <a:latin typeface="Verdana" panose="020B0604030504040204" pitchFamily="34" charset="0"/>
                <a:ea typeface="Verdana" panose="020B0604030504040204" pitchFamily="34" charset="0"/>
                <a:cs typeface="Verdana" panose="020B0604030504040204" pitchFamily="34" charset="0"/>
              </a:rPr>
              <a:t>:  the stress of helping or wanting to help a trauma survivor</a:t>
            </a:r>
          </a:p>
          <a:p>
            <a:endParaRPr lang="en-US" sz="7200" dirty="0">
              <a:latin typeface="Verdana" panose="020B0604030504040204" pitchFamily="34" charset="0"/>
              <a:ea typeface="Verdana" panose="020B0604030504040204" pitchFamily="34" charset="0"/>
              <a:cs typeface="Verdana" panose="020B0604030504040204" pitchFamily="34" charset="0"/>
            </a:endParaRPr>
          </a:p>
          <a:p>
            <a:r>
              <a:rPr lang="en-US" sz="7200" b="1" dirty="0">
                <a:latin typeface="Verdana" panose="020B0604030504040204" pitchFamily="34" charset="0"/>
                <a:ea typeface="Verdana" panose="020B0604030504040204" pitchFamily="34" charset="0"/>
                <a:cs typeface="Verdana" panose="020B0604030504040204" pitchFamily="34" charset="0"/>
              </a:rPr>
              <a:t>Toxic Stress</a:t>
            </a:r>
            <a:r>
              <a:rPr lang="en-US" sz="7200" dirty="0">
                <a:latin typeface="Verdana" panose="020B0604030504040204" pitchFamily="34" charset="0"/>
                <a:ea typeface="Verdana" panose="020B0604030504040204" pitchFamily="34" charset="0"/>
                <a:cs typeface="Verdana" panose="020B0604030504040204" pitchFamily="34" charset="0"/>
              </a:rPr>
              <a:t>: Adverse experiences that lead to strong, frequent, or prolonged activation of the body’s stress response system </a:t>
            </a:r>
          </a:p>
          <a:p>
            <a:endParaRPr lang="en-US" sz="4200" dirty="0">
              <a:latin typeface="Arial Narrow" panose="020B0606020202030204" pitchFamily="34" charset="0"/>
              <a:ea typeface="Verdana" panose="020B0604030504040204" pitchFamily="34" charset="0"/>
              <a:cs typeface="Verdana" panose="020B0604030504040204" pitchFamily="34" charset="0"/>
            </a:endParaRPr>
          </a:p>
          <a:p>
            <a:pPr marL="34290" indent="0" algn="r">
              <a:buNone/>
            </a:pPr>
            <a:endParaRPr lang="en-US" sz="4200" dirty="0">
              <a:latin typeface="Arial Narrow" panose="020B0606020202030204" pitchFamily="34" charset="0"/>
              <a:ea typeface="Verdana" panose="020B0604030504040204" pitchFamily="34" charset="0"/>
              <a:cs typeface="Verdana" panose="020B0604030504040204" pitchFamily="34" charset="0"/>
            </a:endParaRPr>
          </a:p>
          <a:p>
            <a:pPr marL="34290" indent="0" algn="r">
              <a:buNone/>
            </a:pPr>
            <a:r>
              <a:rPr lang="en-US" sz="4200" dirty="0">
                <a:latin typeface="Arial Narrow" panose="020B0606020202030204" pitchFamily="34" charset="0"/>
                <a:ea typeface="Verdana" panose="020B0604030504040204" pitchFamily="34" charset="0"/>
                <a:cs typeface="Verdana" panose="020B0604030504040204" pitchFamily="34" charset="0"/>
              </a:rPr>
              <a:t>Trauma and Resilience: An Adolescent Provider Toolkit; </a:t>
            </a:r>
          </a:p>
          <a:p>
            <a:pPr marL="34290" indent="0" algn="r">
              <a:buNone/>
            </a:pPr>
            <a:r>
              <a:rPr lang="en-US" sz="4200" dirty="0">
                <a:latin typeface="Arial Narrow" panose="020B0606020202030204" pitchFamily="34" charset="0"/>
                <a:ea typeface="Verdana" panose="020B0604030504040204" pitchFamily="34" charset="0"/>
                <a:cs typeface="Verdana" panose="020B0604030504040204" pitchFamily="34" charset="0"/>
              </a:rPr>
              <a:t>Adolescent Health Working Group 2013</a:t>
            </a:r>
          </a:p>
          <a:p>
            <a:pPr marL="34290" indent="0" algn="r">
              <a:buNone/>
            </a:pPr>
            <a:r>
              <a:rPr lang="en-US" sz="4200" dirty="0">
                <a:latin typeface="Arial Narrow" panose="020B0606020202030204" pitchFamily="34" charset="0"/>
                <a:ea typeface="Verdana" panose="020B0604030504040204" pitchFamily="34" charset="0"/>
                <a:cs typeface="Verdana" panose="020B0604030504040204" pitchFamily="34" charset="0"/>
              </a:rPr>
              <a:t> </a:t>
            </a:r>
          </a:p>
          <a:p>
            <a:pPr marL="34290" indent="0" algn="r">
              <a:buNone/>
            </a:pPr>
            <a:r>
              <a:rPr lang="en-US" sz="4200" dirty="0">
                <a:latin typeface="Arial Narrow" panose="020B0606020202030204" pitchFamily="34" charset="0"/>
                <a:ea typeface="Verdana" panose="020B0604030504040204" pitchFamily="34" charset="0"/>
                <a:cs typeface="Verdana" panose="020B0604030504040204" pitchFamily="34" charset="0"/>
              </a:rPr>
              <a:t>traumainformedoregon.org</a:t>
            </a:r>
          </a:p>
        </p:txBody>
      </p:sp>
    </p:spTree>
    <p:extLst>
      <p:ext uri="{BB962C8B-B14F-4D97-AF65-F5344CB8AC3E}">
        <p14:creationId xmlns:p14="http://schemas.microsoft.com/office/powerpoint/2010/main" val="20810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The Three “E’s” of Trauma</a:t>
            </a:r>
          </a:p>
        </p:txBody>
      </p:sp>
      <p:sp>
        <p:nvSpPr>
          <p:cNvPr id="3" name="Content Placeholder 2"/>
          <p:cNvSpPr>
            <a:spLocks noGrp="1"/>
          </p:cNvSpPr>
          <p:nvPr>
            <p:ph idx="1"/>
          </p:nvPr>
        </p:nvSpPr>
        <p:spPr>
          <a:xfrm>
            <a:off x="313509" y="1384663"/>
            <a:ext cx="8508274" cy="4902926"/>
          </a:xfrm>
        </p:spPr>
        <p:txBody>
          <a:bodyPr>
            <a:normAutofit fontScale="77500" lnSpcReduction="20000"/>
          </a:bodyPr>
          <a:lstStyle/>
          <a:p>
            <a:r>
              <a:rPr lang="en-US" sz="2600" b="1" dirty="0">
                <a:latin typeface="Verdana" panose="020B0604030504040204" pitchFamily="34" charset="0"/>
                <a:ea typeface="Verdana" panose="020B0604030504040204" pitchFamily="34" charset="0"/>
                <a:cs typeface="Verdana" panose="020B0604030504040204" pitchFamily="34" charset="0"/>
              </a:rPr>
              <a:t>E</a:t>
            </a:r>
            <a:r>
              <a:rPr lang="en-US" sz="2600" dirty="0">
                <a:latin typeface="Verdana" panose="020B0604030504040204" pitchFamily="34" charset="0"/>
                <a:ea typeface="Verdana" panose="020B0604030504040204" pitchFamily="34" charset="0"/>
                <a:cs typeface="Verdana" panose="020B0604030504040204" pitchFamily="34" charset="0"/>
              </a:rPr>
              <a:t>vent(s)</a:t>
            </a: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Direct or indirect exposure to an event, series of events, or circumstances</a:t>
            </a:r>
          </a:p>
          <a:p>
            <a:pPr marL="457200" lvl="1"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b="1" dirty="0">
                <a:latin typeface="Verdana" panose="020B0604030504040204" pitchFamily="34" charset="0"/>
                <a:ea typeface="Verdana" panose="020B0604030504040204" pitchFamily="34" charset="0"/>
                <a:cs typeface="Verdana" panose="020B0604030504040204" pitchFamily="34" charset="0"/>
              </a:rPr>
              <a:t>E</a:t>
            </a:r>
            <a:r>
              <a:rPr lang="en-US" sz="2600" dirty="0">
                <a:latin typeface="Verdana" panose="020B0604030504040204" pitchFamily="34" charset="0"/>
                <a:ea typeface="Verdana" panose="020B0604030504040204" pitchFamily="34" charset="0"/>
                <a:cs typeface="Verdana" panose="020B0604030504040204" pitchFamily="34" charset="0"/>
              </a:rPr>
              <a:t>xperience</a:t>
            </a: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Event is experienced as threatening (physical, psychological, emotional, social), and creates a sense of helplessness, intense emotional pain and distress</a:t>
            </a:r>
          </a:p>
          <a:p>
            <a:pPr marL="457200" lvl="1"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r>
              <a:rPr lang="en-US" sz="2600" b="1" dirty="0">
                <a:latin typeface="Verdana" panose="020B0604030504040204" pitchFamily="34" charset="0"/>
                <a:ea typeface="Verdana" panose="020B0604030504040204" pitchFamily="34" charset="0"/>
                <a:cs typeface="Verdana" panose="020B0604030504040204" pitchFamily="34" charset="0"/>
              </a:rPr>
              <a:t>E</a:t>
            </a:r>
            <a:r>
              <a:rPr lang="en-US" sz="2600" dirty="0">
                <a:latin typeface="Verdana" panose="020B0604030504040204" pitchFamily="34" charset="0"/>
                <a:ea typeface="Verdana" panose="020B0604030504040204" pitchFamily="34" charset="0"/>
                <a:cs typeface="Verdana" panose="020B0604030504040204" pitchFamily="34" charset="0"/>
              </a:rPr>
              <a:t>ffects</a:t>
            </a:r>
          </a:p>
          <a:p>
            <a:pPr lvl="1">
              <a:buFont typeface="Wingdings" panose="05000000000000000000" pitchFamily="2" charset="2"/>
              <a:buChar char="Ø"/>
            </a:pPr>
            <a:r>
              <a:rPr lang="en-US" sz="2600" dirty="0">
                <a:latin typeface="Verdana" panose="020B0604030504040204" pitchFamily="34" charset="0"/>
                <a:ea typeface="Verdana" panose="020B0604030504040204" pitchFamily="34" charset="0"/>
                <a:cs typeface="Verdana" panose="020B0604030504040204" pitchFamily="34" charset="0"/>
              </a:rPr>
              <a:t>Exposure overwhelms the individual’s capacity to cope and has lasting impacts on functioning (physically, psychologically, emotionally, socially)</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marL="240030" lvl="1" indent="0" algn="r">
              <a:buNone/>
            </a:pPr>
            <a:endParaRPr lang="en-US" sz="1125" dirty="0">
              <a:latin typeface="Arial Narrow" panose="020B0606020202030204" pitchFamily="34" charset="0"/>
              <a:ea typeface="Verdana" panose="020B0604030504040204" pitchFamily="34" charset="0"/>
              <a:cs typeface="Verdana" panose="020B0604030504040204" pitchFamily="34" charset="0"/>
            </a:endParaRPr>
          </a:p>
          <a:p>
            <a:pPr marL="240030" lvl="1" indent="0" algn="r">
              <a:buNone/>
            </a:pPr>
            <a:r>
              <a:rPr lang="en-US" sz="1125" dirty="0">
                <a:latin typeface="Arial Narrow" panose="020B0606020202030204" pitchFamily="34" charset="0"/>
                <a:ea typeface="Verdana" panose="020B0604030504040204" pitchFamily="34" charset="0"/>
                <a:cs typeface="Verdana" panose="020B0604030504040204" pitchFamily="34" charset="0"/>
              </a:rPr>
              <a:t>Trauma Informed Care, Aileen Fink, PhD., 9/23/1</a:t>
            </a:r>
            <a:r>
              <a:rPr lang="en-US" sz="1125" dirty="0">
                <a:latin typeface="Verdana" panose="020B0604030504040204" pitchFamily="34" charset="0"/>
                <a:ea typeface="Verdana" panose="020B0604030504040204" pitchFamily="34" charset="0"/>
                <a:cs typeface="Verdana" panose="020B0604030504040204" pitchFamily="34" charset="0"/>
              </a:rPr>
              <a:t>6</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82244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3350</TotalTime>
  <Words>3022</Words>
  <Application>Microsoft Office PowerPoint</Application>
  <PresentationFormat>On-screen Show (4:3)</PresentationFormat>
  <Paragraphs>364</Paragraphs>
  <Slides>34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Narrow</vt:lpstr>
      <vt:lpstr>Calibri</vt:lpstr>
      <vt:lpstr>News Gothic MT</vt:lpstr>
      <vt:lpstr>Simplified Arabic Fixed</vt:lpstr>
      <vt:lpstr>Times New Roman</vt:lpstr>
      <vt:lpstr>Verdana</vt:lpstr>
      <vt:lpstr>Wingdings</vt:lpstr>
      <vt:lpstr>Office Theme</vt:lpstr>
      <vt:lpstr>Trauma Informed Care </vt:lpstr>
      <vt:lpstr>First and Foremost!</vt:lpstr>
      <vt:lpstr>PowerPoint Presentation</vt:lpstr>
      <vt:lpstr>Other Ways to Manage Stress</vt:lpstr>
      <vt:lpstr>Questions to Address Today</vt:lpstr>
      <vt:lpstr>Examples of Trauma</vt:lpstr>
      <vt:lpstr>What is Trauma?</vt:lpstr>
      <vt:lpstr> Spectrum of Trauma:  </vt:lpstr>
      <vt:lpstr>The Three “E’s” of Trauma</vt:lpstr>
      <vt:lpstr>How Do We Know Someone Has Experienced Trauma?</vt:lpstr>
      <vt:lpstr>Adverse Childhood Experiences (ACES)  Study</vt:lpstr>
      <vt:lpstr>ACE Survey Findings</vt:lpstr>
      <vt:lpstr>Children Grow up</vt:lpstr>
      <vt:lpstr>Trauma vs. Stress</vt:lpstr>
      <vt:lpstr>Good Stress / Bad Stress</vt:lpstr>
      <vt:lpstr>Toxic Stress (and Trauma) Causes the  Stress Response System to Remain on High Alert</vt:lpstr>
      <vt:lpstr>Response to Trauma</vt:lpstr>
      <vt:lpstr> Trauma Triggers:  </vt:lpstr>
      <vt:lpstr>What Can We Do?</vt:lpstr>
      <vt:lpstr>What is Trauma Informed Care?</vt:lpstr>
      <vt:lpstr> A Trauma System consists of:  </vt:lpstr>
      <vt:lpstr> A Trauma Informed Approach:  </vt:lpstr>
      <vt:lpstr>So …..</vt:lpstr>
      <vt:lpstr>No ……., but </vt:lpstr>
      <vt:lpstr>Containment:  What if someone self-discloses?</vt:lpstr>
      <vt:lpstr>REMEMBER</vt:lpstr>
      <vt:lpstr>PowerPoint Presentation</vt:lpstr>
      <vt:lpstr>In the Workplace</vt:lpstr>
      <vt:lpstr>As Clients Enter Our Workplace</vt:lpstr>
      <vt:lpstr> Prologue to ‘Invisible Man’  </vt:lpstr>
      <vt:lpstr>Takeaways</vt:lpstr>
      <vt:lpstr>PowerPoint Presentation</vt:lpstr>
      <vt:lpstr>Thank You!</vt:lpstr>
      <vt:lpstr>Resources</vt:lpstr>
    </vt:vector>
  </TitlesOfParts>
  <Company>KSA-Plus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Plimpton</dc:creator>
  <cp:lastModifiedBy>Hope Ellsworth</cp:lastModifiedBy>
  <cp:revision>315</cp:revision>
  <cp:lastPrinted>2018-04-30T17:08:55Z</cp:lastPrinted>
  <dcterms:created xsi:type="dcterms:W3CDTF">2015-02-17T15:01:14Z</dcterms:created>
  <dcterms:modified xsi:type="dcterms:W3CDTF">2018-05-21T14:33:22Z</dcterms:modified>
</cp:coreProperties>
</file>